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18288000" cy="10287000"/>
  <p:notesSz cx="6858000" cy="9144000"/>
  <p:embeddedFontLst>
    <p:embeddedFont>
      <p:font typeface="Muli Ultra-Bold" panose="020B0604020202020204" charset="0"/>
      <p:regular r:id="rId68"/>
    </p:embeddedFont>
    <p:embeddedFont>
      <p:font typeface="Muli Bold" panose="020B0604020202020204" charset="0"/>
      <p:regular r:id="rId69"/>
    </p:embeddedFont>
    <p:embeddedFont>
      <p:font typeface="Muli" panose="020B0604020202020204" charset="0"/>
      <p:regular r:id="rId70"/>
    </p:embeddedFont>
    <p:embeddedFont>
      <p:font typeface="Muli Semi-Bold" panose="020B0604020202020204" charset="0"/>
      <p:regular r:id="rId71"/>
    </p:embeddedFont>
    <p:embeddedFont>
      <p:font typeface="Calibri" panose="020F0502020204030204" pitchFamily="34" charset="0"/>
      <p:regular r:id="rId72"/>
      <p:bold r:id="rId73"/>
      <p:italic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gif"/><Relationship Id="rId1" Type="http://schemas.openxmlformats.org/officeDocument/2006/relationships/slideLayout" Target="../slideLayouts/slideLayout7.xml"/><Relationship Id="rId5" Type="http://schemas.openxmlformats.org/officeDocument/2006/relationships/image" Target="../media/image68.sv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sp>
        <p:nvSpPr>
          <p:cNvPr id="2" name="AutoShape 2"/>
          <p:cNvSpPr/>
          <p:nvPr/>
        </p:nvSpPr>
        <p:spPr>
          <a:xfrm>
            <a:off x="-1257300" y="-282012"/>
            <a:ext cx="6629400" cy="11239500"/>
          </a:xfrm>
          <a:prstGeom prst="rect">
            <a:avLst/>
          </a:prstGeom>
          <a:solidFill>
            <a:srgbClr val="FFFFFF"/>
          </a:solidFill>
        </p:spPr>
      </p:sp>
      <p:grpSp>
        <p:nvGrpSpPr>
          <p:cNvPr id="3" name="Group 3"/>
          <p:cNvGrpSpPr/>
          <p:nvPr/>
        </p:nvGrpSpPr>
        <p:grpSpPr>
          <a:xfrm>
            <a:off x="8701569" y="1728099"/>
            <a:ext cx="8557731" cy="6399326"/>
            <a:chOff x="0" y="-172100"/>
            <a:chExt cx="11410308" cy="8532435"/>
          </a:xfrm>
        </p:grpSpPr>
        <p:sp>
          <p:nvSpPr>
            <p:cNvPr id="4" name="AutoShape 4"/>
            <p:cNvSpPr/>
            <p:nvPr/>
          </p:nvSpPr>
          <p:spPr>
            <a:xfrm>
              <a:off x="0" y="6840514"/>
              <a:ext cx="1132833" cy="47367"/>
            </a:xfrm>
            <a:prstGeom prst="rect">
              <a:avLst/>
            </a:prstGeom>
            <a:solidFill>
              <a:srgbClr val="FFFFFF"/>
            </a:solidFill>
          </p:spPr>
        </p:sp>
        <p:sp>
          <p:nvSpPr>
            <p:cNvPr id="5" name="TextBox 5"/>
            <p:cNvSpPr txBox="1"/>
            <p:nvPr/>
          </p:nvSpPr>
          <p:spPr>
            <a:xfrm>
              <a:off x="0" y="-172100"/>
              <a:ext cx="11410308" cy="6267422"/>
            </a:xfrm>
            <a:prstGeom prst="rect">
              <a:avLst/>
            </a:prstGeom>
          </p:spPr>
          <p:txBody>
            <a:bodyPr lIns="0" tIns="0" rIns="0" bIns="0" rtlCol="0" anchor="t">
              <a:spAutoFit/>
            </a:bodyPr>
            <a:lstStyle/>
            <a:p>
              <a:pPr>
                <a:lnSpc>
                  <a:spcPts val="12601"/>
                </a:lnSpc>
              </a:pPr>
              <a:r>
                <a:rPr lang="en-US" sz="9000">
                  <a:solidFill>
                    <a:srgbClr val="FFFFFF"/>
                  </a:solidFill>
                  <a:latin typeface="Muli Ultra-Bold"/>
                </a:rPr>
                <a:t>WEBSITE BÁN NƯỚC HOA</a:t>
              </a:r>
            </a:p>
            <a:p>
              <a:pPr>
                <a:lnSpc>
                  <a:spcPts val="12601"/>
                </a:lnSpc>
                <a:spcBef>
                  <a:spcPct val="0"/>
                </a:spcBef>
              </a:pPr>
              <a:endParaRPr lang="en-US" sz="9000">
                <a:solidFill>
                  <a:srgbClr val="FFFFFF"/>
                </a:solidFill>
                <a:latin typeface="Muli Ultra-Bold"/>
              </a:endParaRPr>
            </a:p>
          </p:txBody>
        </p:sp>
        <p:sp>
          <p:nvSpPr>
            <p:cNvPr id="6" name="TextBox 6"/>
            <p:cNvSpPr txBox="1"/>
            <p:nvPr/>
          </p:nvSpPr>
          <p:spPr>
            <a:xfrm>
              <a:off x="0" y="7571999"/>
              <a:ext cx="10174043" cy="788336"/>
            </a:xfrm>
            <a:prstGeom prst="rect">
              <a:avLst/>
            </a:prstGeom>
          </p:spPr>
          <p:txBody>
            <a:bodyPr lIns="0" tIns="0" rIns="0" bIns="0" rtlCol="0" anchor="t">
              <a:spAutoFit/>
            </a:bodyPr>
            <a:lstStyle/>
            <a:p>
              <a:pPr>
                <a:lnSpc>
                  <a:spcPts val="5039"/>
                </a:lnSpc>
              </a:pPr>
              <a:r>
                <a:rPr lang="en-US" sz="3599" spc="71">
                  <a:solidFill>
                    <a:srgbClr val="FFFFFF"/>
                  </a:solidFill>
                  <a:latin typeface="Muli"/>
                </a:rPr>
                <a:t>Nhóm </a:t>
              </a:r>
              <a:r>
                <a:rPr lang="en-US" sz="3599" spc="71" smtClean="0">
                  <a:solidFill>
                    <a:srgbClr val="FFFFFF"/>
                  </a:solidFill>
                  <a:latin typeface="Muli"/>
                </a:rPr>
                <a:t>17</a:t>
              </a:r>
              <a:endParaRPr lang="en-US" sz="3599" spc="71">
                <a:solidFill>
                  <a:srgbClr val="FFFFFF"/>
                </a:solidFill>
                <a:latin typeface="Muli"/>
              </a:endParaRPr>
            </a:p>
          </p:txBody>
        </p:sp>
      </p:grpSp>
      <p:sp>
        <p:nvSpPr>
          <p:cNvPr id="7" name="Freeform 7"/>
          <p:cNvSpPr/>
          <p:nvPr/>
        </p:nvSpPr>
        <p:spPr>
          <a:xfrm>
            <a:off x="2409795" y="1528359"/>
            <a:ext cx="5924609" cy="7230282"/>
          </a:xfrm>
          <a:custGeom>
            <a:avLst/>
            <a:gdLst/>
            <a:ahLst/>
            <a:cxnLst/>
            <a:rect l="l" t="t" r="r" b="b"/>
            <a:pathLst>
              <a:path w="5924609" h="7230282">
                <a:moveTo>
                  <a:pt x="0" y="0"/>
                </a:moveTo>
                <a:lnTo>
                  <a:pt x="5924610" y="0"/>
                </a:lnTo>
                <a:lnTo>
                  <a:pt x="5924610" y="7230282"/>
                </a:lnTo>
                <a:lnTo>
                  <a:pt x="0" y="7230282"/>
                </a:lnTo>
                <a:lnTo>
                  <a:pt x="0" y="0"/>
                </a:lnTo>
                <a:close/>
              </a:path>
            </a:pathLst>
          </a:custGeom>
          <a:blipFill>
            <a:blip r:embed="rId2"/>
            <a:stretch>
              <a:fillRect l="-5060" r="-5060"/>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2891319" y="2326605"/>
            <a:ext cx="10671424" cy="3087609"/>
            <a:chOff x="0" y="0"/>
            <a:chExt cx="14228565" cy="4116812"/>
          </a:xfrm>
        </p:grpSpPr>
        <p:sp>
          <p:nvSpPr>
            <p:cNvPr id="3" name="AutoShape 3"/>
            <p:cNvSpPr/>
            <p:nvPr/>
          </p:nvSpPr>
          <p:spPr>
            <a:xfrm>
              <a:off x="0" y="1238631"/>
              <a:ext cx="1132833" cy="47367"/>
            </a:xfrm>
            <a:prstGeom prst="rect">
              <a:avLst/>
            </a:prstGeom>
            <a:solidFill>
              <a:srgbClr val="FFFFFF"/>
            </a:solidFill>
          </p:spPr>
        </p:sp>
        <p:sp>
          <p:nvSpPr>
            <p:cNvPr id="4" name="TextBox 4"/>
            <p:cNvSpPr txBox="1"/>
            <p:nvPr/>
          </p:nvSpPr>
          <p:spPr>
            <a:xfrm>
              <a:off x="0" y="1913114"/>
              <a:ext cx="14228565" cy="2203699"/>
            </a:xfrm>
            <a:prstGeom prst="rect">
              <a:avLst/>
            </a:prstGeom>
          </p:spPr>
          <p:txBody>
            <a:bodyPr lIns="0" tIns="0" rIns="0" bIns="0" rtlCol="0" anchor="t">
              <a:spAutoFit/>
            </a:bodyPr>
            <a:lstStyle/>
            <a:p>
              <a:pPr>
                <a:lnSpc>
                  <a:spcPts val="3360"/>
                </a:lnSpc>
              </a:pPr>
              <a:r>
                <a:rPr lang="en-US" sz="2400" spc="48">
                  <a:solidFill>
                    <a:srgbClr val="FFFFFF"/>
                  </a:solidFill>
                  <a:latin typeface="Muli"/>
                </a:rPr>
                <a:t>Mô tả: Cho phép quản trị viên, người bán, khách hàng, khách vãng lai có thể xem thông tin tất cả sản phẩm có trong cửa hàng có thể xem toàn bộ sản phẩm của loại đó, có thể xem chi tiết một sản phẩm</a:t>
              </a:r>
            </a:p>
            <a:p>
              <a:pPr>
                <a:lnSpc>
                  <a:spcPts val="3360"/>
                </a:lnSpc>
              </a:pPr>
              <a:endParaRPr lang="en-US" sz="2400" spc="48">
                <a:solidFill>
                  <a:srgbClr val="FFFFFF"/>
                </a:solidFill>
                <a:latin typeface="Muli"/>
              </a:endParaRPr>
            </a:p>
          </p:txBody>
        </p:sp>
        <p:sp>
          <p:nvSpPr>
            <p:cNvPr id="5" name="TextBox 5"/>
            <p:cNvSpPr txBox="1"/>
            <p:nvPr/>
          </p:nvSpPr>
          <p:spPr>
            <a:xfrm>
              <a:off x="0" y="-53984"/>
              <a:ext cx="14228565" cy="608201"/>
            </a:xfrm>
            <a:prstGeom prst="rect">
              <a:avLst/>
            </a:prstGeom>
          </p:spPr>
          <p:txBody>
            <a:bodyPr lIns="0" tIns="0" rIns="0" bIns="0" rtlCol="0" anchor="t">
              <a:spAutoFit/>
            </a:bodyPr>
            <a:lstStyle/>
            <a:p>
              <a:pPr>
                <a:lnSpc>
                  <a:spcPts val="3832"/>
                </a:lnSpc>
              </a:pPr>
              <a:r>
                <a:rPr lang="en-US" sz="2737" spc="54">
                  <a:solidFill>
                    <a:srgbClr val="FFFFFF"/>
                  </a:solidFill>
                  <a:latin typeface="Muli Bold"/>
                </a:rPr>
                <a:t>3.3 USECASE XEM CÁC SẢN PHẨM CỦA CỬA HÀNG</a:t>
              </a:r>
            </a:p>
          </p:txBody>
        </p:sp>
      </p:grpSp>
      <p:sp>
        <p:nvSpPr>
          <p:cNvPr id="6" name="AutoShape 6"/>
          <p:cNvSpPr/>
          <p:nvPr/>
        </p:nvSpPr>
        <p:spPr>
          <a:xfrm>
            <a:off x="-457200" y="-304800"/>
            <a:ext cx="2095500" cy="10896600"/>
          </a:xfrm>
          <a:prstGeom prst="rect">
            <a:avLst/>
          </a:prstGeom>
          <a:solidFill>
            <a:srgbClr val="FFFFFF"/>
          </a:solidFill>
        </p:spPr>
      </p:sp>
      <p:sp>
        <p:nvSpPr>
          <p:cNvPr id="7" name="Freeform 7"/>
          <p:cNvSpPr/>
          <p:nvPr/>
        </p:nvSpPr>
        <p:spPr>
          <a:xfrm>
            <a:off x="5143818" y="5143500"/>
            <a:ext cx="8872383" cy="4802419"/>
          </a:xfrm>
          <a:custGeom>
            <a:avLst/>
            <a:gdLst/>
            <a:ahLst/>
            <a:cxnLst/>
            <a:rect l="l" t="t" r="r" b="b"/>
            <a:pathLst>
              <a:path w="8872383" h="4802419">
                <a:moveTo>
                  <a:pt x="0" y="0"/>
                </a:moveTo>
                <a:lnTo>
                  <a:pt x="8872383" y="0"/>
                </a:lnTo>
                <a:lnTo>
                  <a:pt x="8872383" y="4802419"/>
                </a:lnTo>
                <a:lnTo>
                  <a:pt x="0" y="4802419"/>
                </a:lnTo>
                <a:lnTo>
                  <a:pt x="0" y="0"/>
                </a:lnTo>
                <a:close/>
              </a:path>
            </a:pathLst>
          </a:custGeom>
          <a:blipFill>
            <a:blip r:embed="rId2"/>
            <a:stretch>
              <a:fillRect l="-4438" t="-9224" r="-11927" b="-6661"/>
            </a:stretch>
          </a:blipFill>
        </p:spPr>
      </p:sp>
      <p:sp>
        <p:nvSpPr>
          <p:cNvPr id="8" name="TextBox 8"/>
          <p:cNvSpPr txBox="1"/>
          <p:nvPr/>
        </p:nvSpPr>
        <p:spPr>
          <a:xfrm>
            <a:off x="2891319" y="1038225"/>
            <a:ext cx="13377381" cy="1086640"/>
          </a:xfrm>
          <a:prstGeom prst="rect">
            <a:avLst/>
          </a:prstGeom>
        </p:spPr>
        <p:txBody>
          <a:bodyPr lIns="0" tIns="0" rIns="0" bIns="0" rtlCol="0" anchor="t">
            <a:spAutoFit/>
          </a:bodyPr>
          <a:lstStyle/>
          <a:p>
            <a:pPr>
              <a:lnSpc>
                <a:spcPts val="8640"/>
              </a:lnSpc>
            </a:pPr>
            <a:r>
              <a:rPr lang="en-US" sz="7200">
                <a:solidFill>
                  <a:srgbClr val="FFFFFF"/>
                </a:solidFill>
                <a:latin typeface="Muli Bold"/>
              </a:rPr>
              <a:t>3. DANH SÁCH KỊCH BẢN</a:t>
            </a:r>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sp>
        <p:nvSpPr>
          <p:cNvPr id="2" name="AutoShape 2"/>
          <p:cNvSpPr/>
          <p:nvPr/>
        </p:nvSpPr>
        <p:spPr>
          <a:xfrm>
            <a:off x="-457200" y="-304800"/>
            <a:ext cx="2095500" cy="10896600"/>
          </a:xfrm>
          <a:prstGeom prst="rect">
            <a:avLst/>
          </a:prstGeom>
          <a:solidFill>
            <a:srgbClr val="FFFFFF"/>
          </a:solidFill>
        </p:spPr>
      </p:sp>
      <p:grpSp>
        <p:nvGrpSpPr>
          <p:cNvPr id="3" name="Group 3"/>
          <p:cNvGrpSpPr/>
          <p:nvPr/>
        </p:nvGrpSpPr>
        <p:grpSpPr>
          <a:xfrm>
            <a:off x="1882292" y="234720"/>
            <a:ext cx="10118678" cy="2927681"/>
            <a:chOff x="0" y="0"/>
            <a:chExt cx="13491571" cy="3903575"/>
          </a:xfrm>
        </p:grpSpPr>
        <p:sp>
          <p:nvSpPr>
            <p:cNvPr id="4" name="AutoShape 4"/>
            <p:cNvSpPr/>
            <p:nvPr/>
          </p:nvSpPr>
          <p:spPr>
            <a:xfrm>
              <a:off x="0" y="1174474"/>
              <a:ext cx="1074156" cy="44914"/>
            </a:xfrm>
            <a:prstGeom prst="rect">
              <a:avLst/>
            </a:prstGeom>
            <a:solidFill>
              <a:srgbClr val="FFFFFF"/>
            </a:solidFill>
          </p:spPr>
        </p:sp>
        <p:sp>
          <p:nvSpPr>
            <p:cNvPr id="5" name="TextBox 5"/>
            <p:cNvSpPr txBox="1"/>
            <p:nvPr/>
          </p:nvSpPr>
          <p:spPr>
            <a:xfrm>
              <a:off x="0" y="1811554"/>
              <a:ext cx="13491571" cy="2092021"/>
            </a:xfrm>
            <a:prstGeom prst="rect">
              <a:avLst/>
            </a:prstGeom>
          </p:spPr>
          <p:txBody>
            <a:bodyPr lIns="0" tIns="0" rIns="0" bIns="0" rtlCol="0" anchor="t">
              <a:spAutoFit/>
            </a:bodyPr>
            <a:lstStyle/>
            <a:p>
              <a:pPr>
                <a:lnSpc>
                  <a:spcPts val="3185"/>
                </a:lnSpc>
              </a:pPr>
              <a:r>
                <a:rPr lang="en-US" sz="2275" spc="45">
                  <a:solidFill>
                    <a:srgbClr val="FFFFFF"/>
                  </a:solidFill>
                  <a:latin typeface="Muli"/>
                </a:rPr>
                <a:t>Mô tả: Cho phép quản trị viên, người bán, khách hàng, khách vãng lai có thể xem thông tin tất cả sản phẩm có trong cửa hàng có thể xem toàn bộ sản phẩm của loại đó, có thể xem chi tiết một sản phẩm</a:t>
              </a:r>
            </a:p>
            <a:p>
              <a:pPr>
                <a:lnSpc>
                  <a:spcPts val="3185"/>
                </a:lnSpc>
              </a:pPr>
              <a:endParaRPr lang="en-US" sz="2275" spc="45">
                <a:solidFill>
                  <a:srgbClr val="FFFFFF"/>
                </a:solidFill>
                <a:latin typeface="Muli"/>
              </a:endParaRPr>
            </a:p>
          </p:txBody>
        </p:sp>
        <p:sp>
          <p:nvSpPr>
            <p:cNvPr id="6" name="TextBox 6"/>
            <p:cNvSpPr txBox="1"/>
            <p:nvPr/>
          </p:nvSpPr>
          <p:spPr>
            <a:xfrm>
              <a:off x="0" y="-44623"/>
              <a:ext cx="13491571" cy="570133"/>
            </a:xfrm>
            <a:prstGeom prst="rect">
              <a:avLst/>
            </a:prstGeom>
          </p:spPr>
          <p:txBody>
            <a:bodyPr lIns="0" tIns="0" rIns="0" bIns="0" rtlCol="0" anchor="t">
              <a:spAutoFit/>
            </a:bodyPr>
            <a:lstStyle/>
            <a:p>
              <a:pPr>
                <a:lnSpc>
                  <a:spcPts val="3634"/>
                </a:lnSpc>
              </a:pPr>
              <a:r>
                <a:rPr lang="en-US" sz="2595" spc="51">
                  <a:solidFill>
                    <a:srgbClr val="FFFFFF"/>
                  </a:solidFill>
                  <a:latin typeface="Muli Bold"/>
                </a:rPr>
                <a:t>3.3 USECASE XEM CÁC SẢN PHẨM CỦA CỬA HÀNG</a:t>
              </a:r>
            </a:p>
          </p:txBody>
        </p:sp>
      </p:grpSp>
      <p:graphicFrame>
        <p:nvGraphicFramePr>
          <p:cNvPr id="7" name="Table 7"/>
          <p:cNvGraphicFramePr>
            <a:graphicFrameLocks noGrp="1"/>
          </p:cNvGraphicFramePr>
          <p:nvPr/>
        </p:nvGraphicFramePr>
        <p:xfrm>
          <a:off x="4305100" y="2927676"/>
          <a:ext cx="9677800" cy="6724651"/>
        </p:xfrm>
        <a:graphic>
          <a:graphicData uri="http://schemas.openxmlformats.org/drawingml/2006/table">
            <a:tbl>
              <a:tblPr/>
              <a:tblGrid>
                <a:gridCol w="4838900">
                  <a:extLst>
                    <a:ext uri="{9D8B030D-6E8A-4147-A177-3AD203B41FA5}">
                      <a16:colId xmlns:a16="http://schemas.microsoft.com/office/drawing/2014/main" val="20000"/>
                    </a:ext>
                  </a:extLst>
                </a:gridCol>
                <a:gridCol w="4838900">
                  <a:extLst>
                    <a:ext uri="{9D8B030D-6E8A-4147-A177-3AD203B41FA5}">
                      <a16:colId xmlns:a16="http://schemas.microsoft.com/office/drawing/2014/main" val="20001"/>
                    </a:ext>
                  </a:extLst>
                </a:gridCol>
              </a:tblGrid>
              <a:tr h="1657214">
                <a:tc>
                  <a:txBody>
                    <a:bodyPr/>
                    <a:lstStyle/>
                    <a:p>
                      <a:pPr algn="l">
                        <a:lnSpc>
                          <a:spcPts val="3079"/>
                        </a:lnSpc>
                        <a:defRPr/>
                      </a:pPr>
                      <a:r>
                        <a:rPr lang="en-US" sz="2199">
                          <a:solidFill>
                            <a:srgbClr val="FFFFFF"/>
                          </a:solidFill>
                          <a:latin typeface="Muli"/>
                        </a:rPr>
                        <a:t>QUẢN TRỊ VIÊN, KHÁCH HÀNG, NGƯỜI BÁN, KHÁCH VÃNG LAI THỰC HIỆN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Muli"/>
                        </a:rPr>
                        <a:t>HỆ THỐNG HOẠT ĐỘNG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78251">
                <a:tc>
                  <a:txBody>
                    <a:bodyPr/>
                    <a:lstStyle/>
                    <a:p>
                      <a:pPr algn="l">
                        <a:lnSpc>
                          <a:spcPts val="2799"/>
                        </a:lnSpc>
                        <a:defRPr/>
                      </a:pPr>
                      <a:r>
                        <a:rPr lang="en-US" sz="1999">
                          <a:solidFill>
                            <a:srgbClr val="FFFFFF"/>
                          </a:solidFill>
                          <a:latin typeface="Muli"/>
                        </a:rPr>
                        <a:t>1. Quản trị viên, người bán, khách hàng, khách vãng lai vào trang web</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1679"/>
                        </a:lnSpc>
                        <a:defRPr/>
                      </a:pPr>
                      <a:r>
                        <a:rPr lang="en-US" sz="1200">
                          <a:solidFill>
                            <a:srgbClr val="FFFFFF"/>
                          </a:solidFill>
                          <a:latin typeface="Muli"/>
                        </a:rPr>
                        <a:t>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178251">
                <a:tc>
                  <a:txBody>
                    <a:bodyPr/>
                    <a:lstStyle/>
                    <a:p>
                      <a:pPr algn="l">
                        <a:lnSpc>
                          <a:spcPts val="1679"/>
                        </a:lnSpc>
                        <a:defRPr/>
                      </a:pPr>
                      <a:r>
                        <a:rPr lang="en-US" sz="1200">
                          <a:solidFill>
                            <a:srgbClr val="FFFFFF"/>
                          </a:solidFill>
                          <a:latin typeface="Muli"/>
                        </a:rPr>
                        <a:t>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799"/>
                        </a:lnSpc>
                        <a:defRPr/>
                      </a:pPr>
                      <a:r>
                        <a:rPr lang="en-US" sz="1999">
                          <a:solidFill>
                            <a:srgbClr val="FFFFFF"/>
                          </a:solidFill>
                          <a:latin typeface="Muli"/>
                        </a:rPr>
                        <a:t>2. Hệ thống truy xuất ra trang homepage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178251">
                <a:tc>
                  <a:txBody>
                    <a:bodyPr/>
                    <a:lstStyle/>
                    <a:p>
                      <a:pPr algn="l">
                        <a:lnSpc>
                          <a:spcPts val="2799"/>
                        </a:lnSpc>
                        <a:defRPr/>
                      </a:pPr>
                      <a:r>
                        <a:rPr lang="en-US" sz="1999">
                          <a:solidFill>
                            <a:srgbClr val="FFFFFF"/>
                          </a:solidFill>
                          <a:latin typeface="Muli"/>
                        </a:rPr>
                        <a:t>3. Có thể xem tất cả sản phẩm có trong cửa hàng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1679"/>
                        </a:lnSpc>
                        <a:defRPr/>
                      </a:pPr>
                      <a:r>
                        <a:rPr lang="en-US" sz="1200">
                          <a:solidFill>
                            <a:srgbClr val="FFFFFF"/>
                          </a:solidFill>
                          <a:latin typeface="Muli"/>
                        </a:rPr>
                        <a:t>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532684">
                <a:tc>
                  <a:txBody>
                    <a:bodyPr/>
                    <a:lstStyle/>
                    <a:p>
                      <a:pPr algn="l">
                        <a:lnSpc>
                          <a:spcPts val="2799"/>
                        </a:lnSpc>
                        <a:defRPr/>
                      </a:pPr>
                      <a:r>
                        <a:rPr lang="en-US" sz="1999">
                          <a:solidFill>
                            <a:srgbClr val="FFFFFF"/>
                          </a:solidFill>
                          <a:latin typeface="Muli"/>
                        </a:rPr>
                        <a:t>4. Có thể thực hiện các chức năng tìm kiếm, xem chi tiết, thêm vào giỏ, thêm sản phẩm, tìm theo loại sản phẩm</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sp>
        <p:nvSpPr>
          <p:cNvPr id="2" name="AutoShape 2"/>
          <p:cNvSpPr/>
          <p:nvPr/>
        </p:nvSpPr>
        <p:spPr>
          <a:xfrm>
            <a:off x="13106400" y="-419100"/>
            <a:ext cx="6057900" cy="11353800"/>
          </a:xfrm>
          <a:prstGeom prst="rect">
            <a:avLst/>
          </a:prstGeom>
          <a:solidFill>
            <a:srgbClr val="FFFFFF"/>
          </a:solidFill>
        </p:spPr>
      </p:sp>
      <p:grpSp>
        <p:nvGrpSpPr>
          <p:cNvPr id="3" name="Group 3"/>
          <p:cNvGrpSpPr/>
          <p:nvPr/>
        </p:nvGrpSpPr>
        <p:grpSpPr>
          <a:xfrm>
            <a:off x="454888" y="734502"/>
            <a:ext cx="11360518" cy="2840395"/>
            <a:chOff x="0" y="0"/>
            <a:chExt cx="15147357" cy="3787194"/>
          </a:xfrm>
        </p:grpSpPr>
        <p:sp>
          <p:nvSpPr>
            <p:cNvPr id="4" name="AutoShape 4"/>
            <p:cNvSpPr/>
            <p:nvPr/>
          </p:nvSpPr>
          <p:spPr>
            <a:xfrm>
              <a:off x="0" y="1318614"/>
              <a:ext cx="1205984" cy="50426"/>
            </a:xfrm>
            <a:prstGeom prst="rect">
              <a:avLst/>
            </a:prstGeom>
            <a:solidFill>
              <a:srgbClr val="FFFFFF"/>
            </a:solidFill>
          </p:spPr>
        </p:sp>
        <p:sp>
          <p:nvSpPr>
            <p:cNvPr id="5" name="TextBox 5"/>
            <p:cNvSpPr txBox="1"/>
            <p:nvPr/>
          </p:nvSpPr>
          <p:spPr>
            <a:xfrm>
              <a:off x="0" y="2039726"/>
              <a:ext cx="15147357" cy="1747467"/>
            </a:xfrm>
            <a:prstGeom prst="rect">
              <a:avLst/>
            </a:prstGeom>
          </p:spPr>
          <p:txBody>
            <a:bodyPr lIns="0" tIns="0" rIns="0" bIns="0" rtlCol="0" anchor="t">
              <a:spAutoFit/>
            </a:bodyPr>
            <a:lstStyle/>
            <a:p>
              <a:pPr>
                <a:lnSpc>
                  <a:spcPts val="3576"/>
                </a:lnSpc>
              </a:pPr>
              <a:r>
                <a:rPr lang="en-US" sz="2554" spc="51">
                  <a:solidFill>
                    <a:srgbClr val="FFFFFF"/>
                  </a:solidFill>
                  <a:latin typeface="Muli"/>
                </a:rPr>
                <a:t>Mô tả: Cho phép quản trị viên, người bán, khách hàng, khách vãng lai thực hiện các chức năng lọc, tìm kiếm sản phẩm</a:t>
              </a:r>
            </a:p>
            <a:p>
              <a:pPr>
                <a:lnSpc>
                  <a:spcPts val="3576"/>
                </a:lnSpc>
              </a:pPr>
              <a:endParaRPr lang="en-US" sz="2554" spc="51">
                <a:solidFill>
                  <a:srgbClr val="FFFFFF"/>
                </a:solidFill>
                <a:latin typeface="Muli"/>
              </a:endParaRPr>
            </a:p>
          </p:txBody>
        </p:sp>
        <p:sp>
          <p:nvSpPr>
            <p:cNvPr id="6" name="TextBox 6"/>
            <p:cNvSpPr txBox="1"/>
            <p:nvPr/>
          </p:nvSpPr>
          <p:spPr>
            <a:xfrm>
              <a:off x="0" y="-44255"/>
              <a:ext cx="15147357" cy="634259"/>
            </a:xfrm>
            <a:prstGeom prst="rect">
              <a:avLst/>
            </a:prstGeom>
          </p:spPr>
          <p:txBody>
            <a:bodyPr lIns="0" tIns="0" rIns="0" bIns="0" rtlCol="0" anchor="t">
              <a:spAutoFit/>
            </a:bodyPr>
            <a:lstStyle/>
            <a:p>
              <a:pPr>
                <a:lnSpc>
                  <a:spcPts val="4080"/>
                </a:lnSpc>
              </a:pPr>
              <a:r>
                <a:rPr lang="en-US" sz="2914" spc="58">
                  <a:solidFill>
                    <a:srgbClr val="FFFFFF"/>
                  </a:solidFill>
                  <a:latin typeface="Muli Bold"/>
                </a:rPr>
                <a:t>3.4 USECASE TÌM KIẾM SẢN PHẨM</a:t>
              </a:r>
            </a:p>
          </p:txBody>
        </p:sp>
      </p:grpSp>
      <p:sp>
        <p:nvSpPr>
          <p:cNvPr id="7" name="Freeform 7"/>
          <p:cNvSpPr/>
          <p:nvPr/>
        </p:nvSpPr>
        <p:spPr>
          <a:xfrm>
            <a:off x="3805169" y="4092748"/>
            <a:ext cx="10677662" cy="4845616"/>
          </a:xfrm>
          <a:custGeom>
            <a:avLst/>
            <a:gdLst/>
            <a:ahLst/>
            <a:cxnLst/>
            <a:rect l="l" t="t" r="r" b="b"/>
            <a:pathLst>
              <a:path w="10677662" h="4845616">
                <a:moveTo>
                  <a:pt x="0" y="0"/>
                </a:moveTo>
                <a:lnTo>
                  <a:pt x="10677662" y="0"/>
                </a:lnTo>
                <a:lnTo>
                  <a:pt x="10677662" y="4845617"/>
                </a:lnTo>
                <a:lnTo>
                  <a:pt x="0" y="4845617"/>
                </a:lnTo>
                <a:lnTo>
                  <a:pt x="0" y="0"/>
                </a:lnTo>
                <a:close/>
              </a:path>
            </a:pathLst>
          </a:custGeom>
          <a:blipFill>
            <a:blip r:embed="rId2"/>
            <a:stretch>
              <a:fillRect/>
            </a:stretch>
          </a:blipFill>
        </p:spPr>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sp>
        <p:nvSpPr>
          <p:cNvPr id="2" name="AutoShape 2"/>
          <p:cNvSpPr/>
          <p:nvPr/>
        </p:nvSpPr>
        <p:spPr>
          <a:xfrm>
            <a:off x="13106400" y="-419100"/>
            <a:ext cx="6057900" cy="11353800"/>
          </a:xfrm>
          <a:prstGeom prst="rect">
            <a:avLst/>
          </a:prstGeom>
          <a:solidFill>
            <a:srgbClr val="FFFFFF"/>
          </a:solidFill>
        </p:spPr>
      </p:sp>
      <p:grpSp>
        <p:nvGrpSpPr>
          <p:cNvPr id="3" name="Group 3"/>
          <p:cNvGrpSpPr/>
          <p:nvPr/>
        </p:nvGrpSpPr>
        <p:grpSpPr>
          <a:xfrm>
            <a:off x="454888" y="734502"/>
            <a:ext cx="11360518" cy="2840395"/>
            <a:chOff x="0" y="0"/>
            <a:chExt cx="15147357" cy="3787194"/>
          </a:xfrm>
        </p:grpSpPr>
        <p:sp>
          <p:nvSpPr>
            <p:cNvPr id="4" name="AutoShape 4"/>
            <p:cNvSpPr/>
            <p:nvPr/>
          </p:nvSpPr>
          <p:spPr>
            <a:xfrm>
              <a:off x="0" y="1318614"/>
              <a:ext cx="1205984" cy="50426"/>
            </a:xfrm>
            <a:prstGeom prst="rect">
              <a:avLst/>
            </a:prstGeom>
            <a:solidFill>
              <a:srgbClr val="FFFFFF"/>
            </a:solidFill>
          </p:spPr>
        </p:sp>
        <p:sp>
          <p:nvSpPr>
            <p:cNvPr id="5" name="TextBox 5"/>
            <p:cNvSpPr txBox="1"/>
            <p:nvPr/>
          </p:nvSpPr>
          <p:spPr>
            <a:xfrm>
              <a:off x="0" y="2039726"/>
              <a:ext cx="15147357" cy="1747467"/>
            </a:xfrm>
            <a:prstGeom prst="rect">
              <a:avLst/>
            </a:prstGeom>
          </p:spPr>
          <p:txBody>
            <a:bodyPr lIns="0" tIns="0" rIns="0" bIns="0" rtlCol="0" anchor="t">
              <a:spAutoFit/>
            </a:bodyPr>
            <a:lstStyle/>
            <a:p>
              <a:pPr>
                <a:lnSpc>
                  <a:spcPts val="3576"/>
                </a:lnSpc>
              </a:pPr>
              <a:r>
                <a:rPr lang="en-US" sz="2554" spc="51">
                  <a:solidFill>
                    <a:srgbClr val="FFFFFF"/>
                  </a:solidFill>
                  <a:latin typeface="Muli"/>
                </a:rPr>
                <a:t>Mô tả: Cho phép quản trị viên, người bán, khách hàng, khách vãng lai thực hiện các chức năng lọc, tìm kiếm sản phẩm</a:t>
              </a:r>
            </a:p>
            <a:p>
              <a:pPr>
                <a:lnSpc>
                  <a:spcPts val="3576"/>
                </a:lnSpc>
              </a:pPr>
              <a:endParaRPr lang="en-US" sz="2554" spc="51">
                <a:solidFill>
                  <a:srgbClr val="FFFFFF"/>
                </a:solidFill>
                <a:latin typeface="Muli"/>
              </a:endParaRPr>
            </a:p>
          </p:txBody>
        </p:sp>
        <p:sp>
          <p:nvSpPr>
            <p:cNvPr id="6" name="TextBox 6"/>
            <p:cNvSpPr txBox="1"/>
            <p:nvPr/>
          </p:nvSpPr>
          <p:spPr>
            <a:xfrm>
              <a:off x="0" y="-44255"/>
              <a:ext cx="15147357" cy="634259"/>
            </a:xfrm>
            <a:prstGeom prst="rect">
              <a:avLst/>
            </a:prstGeom>
          </p:spPr>
          <p:txBody>
            <a:bodyPr lIns="0" tIns="0" rIns="0" bIns="0" rtlCol="0" anchor="t">
              <a:spAutoFit/>
            </a:bodyPr>
            <a:lstStyle/>
            <a:p>
              <a:pPr>
                <a:lnSpc>
                  <a:spcPts val="4080"/>
                </a:lnSpc>
              </a:pPr>
              <a:r>
                <a:rPr lang="en-US" sz="2914" spc="58">
                  <a:solidFill>
                    <a:srgbClr val="FFFFFF"/>
                  </a:solidFill>
                  <a:latin typeface="Muli Bold"/>
                </a:rPr>
                <a:t>3.4 USECASE TÌM KIẾM SẢN PHẨM</a:t>
              </a:r>
            </a:p>
          </p:txBody>
        </p:sp>
      </p:grpSp>
      <p:graphicFrame>
        <p:nvGraphicFramePr>
          <p:cNvPr id="7" name="Table 7"/>
          <p:cNvGraphicFramePr>
            <a:graphicFrameLocks noGrp="1"/>
          </p:cNvGraphicFramePr>
          <p:nvPr/>
        </p:nvGraphicFramePr>
        <p:xfrm>
          <a:off x="5486400" y="3479647"/>
          <a:ext cx="7315200" cy="6305550"/>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418270">
                <a:tc>
                  <a:txBody>
                    <a:bodyPr/>
                    <a:lstStyle/>
                    <a:p>
                      <a:pPr algn="l">
                        <a:lnSpc>
                          <a:spcPts val="2520"/>
                        </a:lnSpc>
                        <a:defRPr/>
                      </a:pPr>
                      <a:r>
                        <a:rPr lang="en-US" sz="1800">
                          <a:solidFill>
                            <a:srgbClr val="FFFFFF"/>
                          </a:solidFill>
                          <a:latin typeface="Muli"/>
                        </a:rPr>
                        <a:t>QUẢN TRỊ VIÊN, KHÁCH HÀNG, NGƯỜI BÁN, KHÁCH VÃNG LAI THỰC HIỆN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520"/>
                        </a:lnSpc>
                        <a:defRPr/>
                      </a:pPr>
                      <a:r>
                        <a:rPr lang="en-US" sz="1800">
                          <a:solidFill>
                            <a:srgbClr val="FFFFFF"/>
                          </a:solidFill>
                          <a:latin typeface="Muli"/>
                        </a:rPr>
                        <a:t>HỆ THỐNG HOẠT ĐỘNG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418270">
                <a:tc>
                  <a:txBody>
                    <a:bodyPr/>
                    <a:lstStyle/>
                    <a:p>
                      <a:pPr algn="l">
                        <a:lnSpc>
                          <a:spcPts val="2520"/>
                        </a:lnSpc>
                        <a:defRPr/>
                      </a:pPr>
                      <a:r>
                        <a:rPr lang="en-US" sz="1800">
                          <a:solidFill>
                            <a:srgbClr val="FFFFFF"/>
                          </a:solidFill>
                          <a:latin typeface="Muli"/>
                        </a:rPr>
                        <a:t>1. Quản trị viên, người bán, khách hàng, khách vãng lai vào trang web</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520"/>
                        </a:lnSpc>
                        <a:defRPr/>
                      </a:pPr>
                      <a:r>
                        <a:rPr lang="en-US" sz="1800">
                          <a:solidFill>
                            <a:srgbClr val="FFFFFF"/>
                          </a:solidFill>
                          <a:latin typeface="Muli"/>
                        </a:rPr>
                        <a:t>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734505">
                <a:tc>
                  <a:txBody>
                    <a:bodyPr/>
                    <a:lstStyle/>
                    <a:p>
                      <a:pPr algn="l">
                        <a:lnSpc>
                          <a:spcPts val="2520"/>
                        </a:lnSpc>
                        <a:defRPr/>
                      </a:pPr>
                      <a:r>
                        <a:rPr lang="en-US" sz="1800">
                          <a:solidFill>
                            <a:srgbClr val="FFFFFF"/>
                          </a:solidFill>
                          <a:latin typeface="Muli"/>
                        </a:rPr>
                        <a:t>2. Người dùng nhập thông tin muốn tìm kiếm sản phẩm theo tên, thể loại, giá, danh mục tại ô tìm kiếm</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520"/>
                        </a:lnSpc>
                        <a:defRPr/>
                      </a:pPr>
                      <a:r>
                        <a:rPr lang="en-US" sz="1800">
                          <a:solidFill>
                            <a:srgbClr val="FFFFFF"/>
                          </a:solidFill>
                          <a:latin typeface="Muli"/>
                        </a:rPr>
                        <a:t>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734505">
                <a:tc>
                  <a:txBody>
                    <a:bodyPr/>
                    <a:lstStyle/>
                    <a:p>
                      <a:pPr algn="l">
                        <a:lnSpc>
                          <a:spcPts val="2520"/>
                        </a:lnSpc>
                        <a:defRPr/>
                      </a:pPr>
                      <a:r>
                        <a:rPr lang="en-US" sz="1800">
                          <a:solidFill>
                            <a:srgbClr val="FFFFFF"/>
                          </a:solidFill>
                          <a:latin typeface="Muli"/>
                        </a:rPr>
                        <a:t>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520"/>
                        </a:lnSpc>
                        <a:defRPr/>
                      </a:pPr>
                      <a:r>
                        <a:rPr lang="en-US" sz="1800">
                          <a:solidFill>
                            <a:srgbClr val="FFFFFF"/>
                          </a:solidFill>
                          <a:latin typeface="Muli"/>
                        </a:rPr>
                        <a:t>3. Hệ thống nhận thông tin và phản hồi lại cho người dùng những sản phẩm được tìm kiếm</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sp>
        <p:nvSpPr>
          <p:cNvPr id="2" name="AutoShape 2"/>
          <p:cNvSpPr/>
          <p:nvPr/>
        </p:nvSpPr>
        <p:spPr>
          <a:xfrm>
            <a:off x="13106400" y="-419100"/>
            <a:ext cx="6057900" cy="11353800"/>
          </a:xfrm>
          <a:prstGeom prst="rect">
            <a:avLst/>
          </a:prstGeom>
          <a:solidFill>
            <a:srgbClr val="FFFFFF"/>
          </a:solidFill>
        </p:spPr>
      </p:sp>
      <p:grpSp>
        <p:nvGrpSpPr>
          <p:cNvPr id="3" name="Group 3"/>
          <p:cNvGrpSpPr/>
          <p:nvPr/>
        </p:nvGrpSpPr>
        <p:grpSpPr>
          <a:xfrm>
            <a:off x="454888" y="734502"/>
            <a:ext cx="11360518" cy="2840395"/>
            <a:chOff x="0" y="0"/>
            <a:chExt cx="15147357" cy="3787194"/>
          </a:xfrm>
        </p:grpSpPr>
        <p:sp>
          <p:nvSpPr>
            <p:cNvPr id="4" name="AutoShape 4"/>
            <p:cNvSpPr/>
            <p:nvPr/>
          </p:nvSpPr>
          <p:spPr>
            <a:xfrm>
              <a:off x="0" y="1318614"/>
              <a:ext cx="1205984" cy="50426"/>
            </a:xfrm>
            <a:prstGeom prst="rect">
              <a:avLst/>
            </a:prstGeom>
            <a:solidFill>
              <a:srgbClr val="FFFFFF"/>
            </a:solidFill>
          </p:spPr>
        </p:sp>
        <p:sp>
          <p:nvSpPr>
            <p:cNvPr id="5" name="TextBox 5"/>
            <p:cNvSpPr txBox="1"/>
            <p:nvPr/>
          </p:nvSpPr>
          <p:spPr>
            <a:xfrm>
              <a:off x="0" y="2039726"/>
              <a:ext cx="15147357" cy="1747467"/>
            </a:xfrm>
            <a:prstGeom prst="rect">
              <a:avLst/>
            </a:prstGeom>
          </p:spPr>
          <p:txBody>
            <a:bodyPr lIns="0" tIns="0" rIns="0" bIns="0" rtlCol="0" anchor="t">
              <a:spAutoFit/>
            </a:bodyPr>
            <a:lstStyle/>
            <a:p>
              <a:pPr>
                <a:lnSpc>
                  <a:spcPts val="3576"/>
                </a:lnSpc>
              </a:pPr>
              <a:r>
                <a:rPr lang="en-US" sz="2554" spc="51">
                  <a:solidFill>
                    <a:srgbClr val="FFFFFF"/>
                  </a:solidFill>
                  <a:latin typeface="Muli"/>
                </a:rPr>
                <a:t>Mô tả: Cho phép quản trị viên, người bán, khách hàng có thể tìm kiếm sản phẩm mình mua, thêm vào giỏ và tiến hành thanh toán</a:t>
              </a:r>
            </a:p>
            <a:p>
              <a:pPr>
                <a:lnSpc>
                  <a:spcPts val="3576"/>
                </a:lnSpc>
              </a:pPr>
              <a:endParaRPr lang="en-US" sz="2554" spc="51">
                <a:solidFill>
                  <a:srgbClr val="FFFFFF"/>
                </a:solidFill>
                <a:latin typeface="Muli"/>
              </a:endParaRPr>
            </a:p>
          </p:txBody>
        </p:sp>
        <p:sp>
          <p:nvSpPr>
            <p:cNvPr id="6" name="TextBox 6"/>
            <p:cNvSpPr txBox="1"/>
            <p:nvPr/>
          </p:nvSpPr>
          <p:spPr>
            <a:xfrm>
              <a:off x="0" y="-44255"/>
              <a:ext cx="15147357" cy="634259"/>
            </a:xfrm>
            <a:prstGeom prst="rect">
              <a:avLst/>
            </a:prstGeom>
          </p:spPr>
          <p:txBody>
            <a:bodyPr lIns="0" tIns="0" rIns="0" bIns="0" rtlCol="0" anchor="t">
              <a:spAutoFit/>
            </a:bodyPr>
            <a:lstStyle/>
            <a:p>
              <a:pPr>
                <a:lnSpc>
                  <a:spcPts val="4080"/>
                </a:lnSpc>
              </a:pPr>
              <a:r>
                <a:rPr lang="en-US" sz="2914" spc="58">
                  <a:solidFill>
                    <a:srgbClr val="FFFFFF"/>
                  </a:solidFill>
                  <a:latin typeface="Muli Bold"/>
                </a:rPr>
                <a:t>3.5 USECASE ĐẶT HÀNG SẢN PHẨM</a:t>
              </a:r>
            </a:p>
          </p:txBody>
        </p:sp>
      </p:grpSp>
      <p:sp>
        <p:nvSpPr>
          <p:cNvPr id="7" name="Freeform 7"/>
          <p:cNvSpPr/>
          <p:nvPr/>
        </p:nvSpPr>
        <p:spPr>
          <a:xfrm>
            <a:off x="4949751" y="4016298"/>
            <a:ext cx="7502523" cy="5453757"/>
          </a:xfrm>
          <a:custGeom>
            <a:avLst/>
            <a:gdLst/>
            <a:ahLst/>
            <a:cxnLst/>
            <a:rect l="l" t="t" r="r" b="b"/>
            <a:pathLst>
              <a:path w="7502523" h="5453757">
                <a:moveTo>
                  <a:pt x="0" y="0"/>
                </a:moveTo>
                <a:lnTo>
                  <a:pt x="7502523" y="0"/>
                </a:lnTo>
                <a:lnTo>
                  <a:pt x="7502523" y="5453758"/>
                </a:lnTo>
                <a:lnTo>
                  <a:pt x="0" y="5453758"/>
                </a:lnTo>
                <a:lnTo>
                  <a:pt x="0" y="0"/>
                </a:lnTo>
                <a:close/>
              </a:path>
            </a:pathLst>
          </a:custGeom>
          <a:blipFill>
            <a:blip r:embed="rId2"/>
            <a:stretch>
              <a:fillRect/>
            </a:stretch>
          </a:blipFill>
        </p:spPr>
      </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sp>
        <p:nvSpPr>
          <p:cNvPr id="2" name="AutoShape 2"/>
          <p:cNvSpPr/>
          <p:nvPr/>
        </p:nvSpPr>
        <p:spPr>
          <a:xfrm>
            <a:off x="13106400" y="-419100"/>
            <a:ext cx="6057900" cy="11353800"/>
          </a:xfrm>
          <a:prstGeom prst="rect">
            <a:avLst/>
          </a:prstGeom>
          <a:solidFill>
            <a:srgbClr val="FFFFFF"/>
          </a:solidFill>
        </p:spPr>
      </p:sp>
      <p:grpSp>
        <p:nvGrpSpPr>
          <p:cNvPr id="3" name="Group 3"/>
          <p:cNvGrpSpPr/>
          <p:nvPr/>
        </p:nvGrpSpPr>
        <p:grpSpPr>
          <a:xfrm>
            <a:off x="454888" y="734502"/>
            <a:ext cx="11360518" cy="2840395"/>
            <a:chOff x="0" y="0"/>
            <a:chExt cx="15147357" cy="3787194"/>
          </a:xfrm>
        </p:grpSpPr>
        <p:sp>
          <p:nvSpPr>
            <p:cNvPr id="4" name="AutoShape 4"/>
            <p:cNvSpPr/>
            <p:nvPr/>
          </p:nvSpPr>
          <p:spPr>
            <a:xfrm>
              <a:off x="0" y="1318614"/>
              <a:ext cx="1205984" cy="50426"/>
            </a:xfrm>
            <a:prstGeom prst="rect">
              <a:avLst/>
            </a:prstGeom>
            <a:solidFill>
              <a:srgbClr val="FFFFFF"/>
            </a:solidFill>
          </p:spPr>
        </p:sp>
        <p:sp>
          <p:nvSpPr>
            <p:cNvPr id="5" name="TextBox 5"/>
            <p:cNvSpPr txBox="1"/>
            <p:nvPr/>
          </p:nvSpPr>
          <p:spPr>
            <a:xfrm>
              <a:off x="0" y="2039726"/>
              <a:ext cx="15147357" cy="1747467"/>
            </a:xfrm>
            <a:prstGeom prst="rect">
              <a:avLst/>
            </a:prstGeom>
          </p:spPr>
          <p:txBody>
            <a:bodyPr lIns="0" tIns="0" rIns="0" bIns="0" rtlCol="0" anchor="t">
              <a:spAutoFit/>
            </a:bodyPr>
            <a:lstStyle/>
            <a:p>
              <a:pPr>
                <a:lnSpc>
                  <a:spcPts val="3576"/>
                </a:lnSpc>
              </a:pPr>
              <a:r>
                <a:rPr lang="en-US" sz="2554" spc="51">
                  <a:solidFill>
                    <a:srgbClr val="FFFFFF"/>
                  </a:solidFill>
                  <a:latin typeface="Muli"/>
                </a:rPr>
                <a:t>Mô tả: Cho phép quản trị viên, người bán, khách hàng có thể tìm kiếm sản phẩm mình mua, thêm vào giỏ và tiến hành thanh toán</a:t>
              </a:r>
            </a:p>
            <a:p>
              <a:pPr>
                <a:lnSpc>
                  <a:spcPts val="3576"/>
                </a:lnSpc>
              </a:pPr>
              <a:endParaRPr lang="en-US" sz="2554" spc="51">
                <a:solidFill>
                  <a:srgbClr val="FFFFFF"/>
                </a:solidFill>
                <a:latin typeface="Muli"/>
              </a:endParaRPr>
            </a:p>
          </p:txBody>
        </p:sp>
        <p:sp>
          <p:nvSpPr>
            <p:cNvPr id="6" name="TextBox 6"/>
            <p:cNvSpPr txBox="1"/>
            <p:nvPr/>
          </p:nvSpPr>
          <p:spPr>
            <a:xfrm>
              <a:off x="0" y="-44255"/>
              <a:ext cx="15147357" cy="634259"/>
            </a:xfrm>
            <a:prstGeom prst="rect">
              <a:avLst/>
            </a:prstGeom>
          </p:spPr>
          <p:txBody>
            <a:bodyPr lIns="0" tIns="0" rIns="0" bIns="0" rtlCol="0" anchor="t">
              <a:spAutoFit/>
            </a:bodyPr>
            <a:lstStyle/>
            <a:p>
              <a:pPr>
                <a:lnSpc>
                  <a:spcPts val="4080"/>
                </a:lnSpc>
              </a:pPr>
              <a:r>
                <a:rPr lang="en-US" sz="2914" spc="58">
                  <a:solidFill>
                    <a:srgbClr val="FFFFFF"/>
                  </a:solidFill>
                  <a:latin typeface="Muli Bold"/>
                </a:rPr>
                <a:t>3.5 USECASE ĐẶT HÀNG SẢN PHẨM</a:t>
              </a:r>
            </a:p>
          </p:txBody>
        </p:sp>
      </p:grpSp>
      <p:graphicFrame>
        <p:nvGraphicFramePr>
          <p:cNvPr id="7" name="Table 7"/>
          <p:cNvGraphicFramePr>
            <a:graphicFrameLocks noGrp="1"/>
          </p:cNvGraphicFramePr>
          <p:nvPr/>
        </p:nvGraphicFramePr>
        <p:xfrm>
          <a:off x="2705423" y="3258373"/>
          <a:ext cx="8996255" cy="6273800"/>
        </p:xfrm>
        <a:graphic>
          <a:graphicData uri="http://schemas.openxmlformats.org/drawingml/2006/table">
            <a:tbl>
              <a:tblPr/>
              <a:tblGrid>
                <a:gridCol w="4739444">
                  <a:extLst>
                    <a:ext uri="{9D8B030D-6E8A-4147-A177-3AD203B41FA5}">
                      <a16:colId xmlns:a16="http://schemas.microsoft.com/office/drawing/2014/main" val="20000"/>
                    </a:ext>
                  </a:extLst>
                </a:gridCol>
                <a:gridCol w="4256811">
                  <a:extLst>
                    <a:ext uri="{9D8B030D-6E8A-4147-A177-3AD203B41FA5}">
                      <a16:colId xmlns:a16="http://schemas.microsoft.com/office/drawing/2014/main" val="20001"/>
                    </a:ext>
                  </a:extLst>
                </a:gridCol>
              </a:tblGrid>
              <a:tr h="1113826">
                <a:tc>
                  <a:txBody>
                    <a:bodyPr/>
                    <a:lstStyle/>
                    <a:p>
                      <a:pPr algn="l">
                        <a:lnSpc>
                          <a:spcPts val="3079"/>
                        </a:lnSpc>
                        <a:defRPr/>
                      </a:pPr>
                      <a:r>
                        <a:rPr lang="en-US" sz="2199">
                          <a:solidFill>
                            <a:srgbClr val="FFFFFF"/>
                          </a:solidFill>
                          <a:latin typeface="Muli"/>
                        </a:rPr>
                        <a:t>QUẢN TRỊ VIÊN, KHÁCH HÀNG, NGƯỜI BÁN THỰC HIỆN</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Muli"/>
                        </a:rPr>
                        <a:t>HỆ THỐNG HOẠT ĐỘNG</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45806">
                <a:tc>
                  <a:txBody>
                    <a:bodyPr/>
                    <a:lstStyle/>
                    <a:p>
                      <a:pPr algn="l">
                        <a:lnSpc>
                          <a:spcPts val="2799"/>
                        </a:lnSpc>
                        <a:defRPr/>
                      </a:pPr>
                      <a:r>
                        <a:rPr lang="en-US" sz="1999">
                          <a:solidFill>
                            <a:srgbClr val="FFFFFF"/>
                          </a:solidFill>
                          <a:latin typeface="Muli"/>
                        </a:rPr>
                        <a:t>1. Quản trị viên, người bán, khách hàng vào trang web</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tc>
                  <a:txBody>
                    <a:bodyPr/>
                    <a:lstStyle/>
                    <a:p>
                      <a:pPr algn="l">
                        <a:lnSpc>
                          <a:spcPts val="1119"/>
                        </a:lnSpc>
                        <a:defRPr/>
                      </a:pPr>
                      <a:r>
                        <a:rPr lang="en-US" sz="799">
                          <a:solidFill>
                            <a:srgbClr val="FFFFFF"/>
                          </a:solidFill>
                          <a:latin typeface="Muli"/>
                        </a:rPr>
                        <a:t> </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731214">
                <a:tc>
                  <a:txBody>
                    <a:bodyPr/>
                    <a:lstStyle/>
                    <a:p>
                      <a:pPr algn="l">
                        <a:lnSpc>
                          <a:spcPts val="2799"/>
                        </a:lnSpc>
                        <a:defRPr/>
                      </a:pPr>
                      <a:r>
                        <a:rPr lang="en-US" sz="1999">
                          <a:solidFill>
                            <a:srgbClr val="FFFFFF"/>
                          </a:solidFill>
                          <a:latin typeface="Muli"/>
                        </a:rPr>
                        <a:t>2. Bấm vào nút Login</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tc>
                  <a:txBody>
                    <a:bodyPr/>
                    <a:lstStyle/>
                    <a:p>
                      <a:pPr algn="l">
                        <a:lnSpc>
                          <a:spcPts val="1119"/>
                        </a:lnSpc>
                        <a:defRPr/>
                      </a:pPr>
                      <a:r>
                        <a:rPr lang="en-US" sz="799">
                          <a:solidFill>
                            <a:srgbClr val="FFFFFF"/>
                          </a:solidFill>
                          <a:latin typeface="Muli"/>
                        </a:rPr>
                        <a:t> </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45806">
                <a:tc>
                  <a:txBody>
                    <a:bodyPr/>
                    <a:lstStyle/>
                    <a:p>
                      <a:pPr algn="l">
                        <a:lnSpc>
                          <a:spcPts val="2799"/>
                        </a:lnSpc>
                        <a:defRPr/>
                      </a:pPr>
                      <a:r>
                        <a:rPr lang="en-US" sz="1999">
                          <a:solidFill>
                            <a:srgbClr val="FFFFFF"/>
                          </a:solidFill>
                          <a:latin typeface="Muli"/>
                        </a:rPr>
                        <a:t>3. Đăng nhập vào với quyền là quản trị viên, người bán, khách hàng</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tc>
                  <a:txBody>
                    <a:bodyPr/>
                    <a:lstStyle/>
                    <a:p>
                      <a:pPr algn="l">
                        <a:lnSpc>
                          <a:spcPts val="1119"/>
                        </a:lnSpc>
                        <a:defRPr/>
                      </a:pPr>
                      <a:r>
                        <a:rPr lang="en-US" sz="799">
                          <a:solidFill>
                            <a:srgbClr val="FFFFFF"/>
                          </a:solidFill>
                          <a:latin typeface="Muli"/>
                        </a:rPr>
                        <a:t> </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45806">
                <a:tc>
                  <a:txBody>
                    <a:bodyPr/>
                    <a:lstStyle/>
                    <a:p>
                      <a:pPr algn="l">
                        <a:lnSpc>
                          <a:spcPts val="1119"/>
                        </a:lnSpc>
                        <a:defRPr/>
                      </a:pPr>
                      <a:r>
                        <a:rPr lang="en-US" sz="799">
                          <a:solidFill>
                            <a:srgbClr val="FFFFFF"/>
                          </a:solidFill>
                          <a:latin typeface="Muli"/>
                        </a:rPr>
                        <a:t> </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tc>
                  <a:txBody>
                    <a:bodyPr/>
                    <a:lstStyle/>
                    <a:p>
                      <a:pPr algn="l">
                        <a:lnSpc>
                          <a:spcPts val="2799"/>
                        </a:lnSpc>
                        <a:defRPr/>
                      </a:pPr>
                      <a:r>
                        <a:rPr lang="en-US" sz="1999">
                          <a:solidFill>
                            <a:srgbClr val="FFFFFF"/>
                          </a:solidFill>
                          <a:latin typeface="Muli"/>
                        </a:rPr>
                        <a:t>4. Hệ thống truy xuất đến trang Shop của cửa hàng</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045806">
                <a:tc>
                  <a:txBody>
                    <a:bodyPr/>
                    <a:lstStyle/>
                    <a:p>
                      <a:pPr algn="l">
                        <a:lnSpc>
                          <a:spcPts val="2799"/>
                        </a:lnSpc>
                        <a:defRPr/>
                      </a:pPr>
                      <a:r>
                        <a:rPr lang="en-US" sz="1999">
                          <a:solidFill>
                            <a:srgbClr val="FFFFFF"/>
                          </a:solidFill>
                          <a:latin typeface="Muli"/>
                        </a:rPr>
                        <a:t>5. Sau đó tìm kiếm sản phẩm muốn mua thêm vào giỏ hàng</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tc>
                  <a:txBody>
                    <a:bodyPr/>
                    <a:lstStyle/>
                    <a:p>
                      <a:pPr algn="l">
                        <a:lnSpc>
                          <a:spcPts val="1119"/>
                        </a:lnSpc>
                        <a:defRPr/>
                      </a:pP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sp>
        <p:nvSpPr>
          <p:cNvPr id="2" name="AutoShape 2"/>
          <p:cNvSpPr/>
          <p:nvPr/>
        </p:nvSpPr>
        <p:spPr>
          <a:xfrm>
            <a:off x="13106400" y="-419100"/>
            <a:ext cx="6057900" cy="11353800"/>
          </a:xfrm>
          <a:prstGeom prst="rect">
            <a:avLst/>
          </a:prstGeom>
          <a:solidFill>
            <a:srgbClr val="FFFFFF"/>
          </a:solidFill>
        </p:spPr>
      </p:sp>
      <p:grpSp>
        <p:nvGrpSpPr>
          <p:cNvPr id="3" name="Group 3"/>
          <p:cNvGrpSpPr/>
          <p:nvPr/>
        </p:nvGrpSpPr>
        <p:grpSpPr>
          <a:xfrm>
            <a:off x="454888" y="734502"/>
            <a:ext cx="11360518" cy="2840395"/>
            <a:chOff x="0" y="0"/>
            <a:chExt cx="15147357" cy="3787194"/>
          </a:xfrm>
        </p:grpSpPr>
        <p:sp>
          <p:nvSpPr>
            <p:cNvPr id="4" name="AutoShape 4"/>
            <p:cNvSpPr/>
            <p:nvPr/>
          </p:nvSpPr>
          <p:spPr>
            <a:xfrm>
              <a:off x="0" y="1318614"/>
              <a:ext cx="1205984" cy="50426"/>
            </a:xfrm>
            <a:prstGeom prst="rect">
              <a:avLst/>
            </a:prstGeom>
            <a:solidFill>
              <a:srgbClr val="FFFFFF"/>
            </a:solidFill>
          </p:spPr>
        </p:sp>
        <p:sp>
          <p:nvSpPr>
            <p:cNvPr id="5" name="TextBox 5"/>
            <p:cNvSpPr txBox="1"/>
            <p:nvPr/>
          </p:nvSpPr>
          <p:spPr>
            <a:xfrm>
              <a:off x="0" y="2039726"/>
              <a:ext cx="15147357" cy="1747467"/>
            </a:xfrm>
            <a:prstGeom prst="rect">
              <a:avLst/>
            </a:prstGeom>
          </p:spPr>
          <p:txBody>
            <a:bodyPr lIns="0" tIns="0" rIns="0" bIns="0" rtlCol="0" anchor="t">
              <a:spAutoFit/>
            </a:bodyPr>
            <a:lstStyle/>
            <a:p>
              <a:pPr>
                <a:lnSpc>
                  <a:spcPts val="3576"/>
                </a:lnSpc>
              </a:pPr>
              <a:r>
                <a:rPr lang="en-US" sz="2554" spc="51">
                  <a:solidFill>
                    <a:srgbClr val="FFFFFF"/>
                  </a:solidFill>
                  <a:latin typeface="Muli"/>
                </a:rPr>
                <a:t>Mô tả: Cho phép quản trị viên, người bán, khách hàng có thể quản lý thông tin trong giỏ hàng của mình</a:t>
              </a:r>
            </a:p>
            <a:p>
              <a:pPr>
                <a:lnSpc>
                  <a:spcPts val="3576"/>
                </a:lnSpc>
              </a:pPr>
              <a:endParaRPr lang="en-US" sz="2554" spc="51">
                <a:solidFill>
                  <a:srgbClr val="FFFFFF"/>
                </a:solidFill>
                <a:latin typeface="Muli"/>
              </a:endParaRPr>
            </a:p>
          </p:txBody>
        </p:sp>
        <p:sp>
          <p:nvSpPr>
            <p:cNvPr id="6" name="TextBox 6"/>
            <p:cNvSpPr txBox="1"/>
            <p:nvPr/>
          </p:nvSpPr>
          <p:spPr>
            <a:xfrm>
              <a:off x="0" y="-44255"/>
              <a:ext cx="15147357" cy="634259"/>
            </a:xfrm>
            <a:prstGeom prst="rect">
              <a:avLst/>
            </a:prstGeom>
          </p:spPr>
          <p:txBody>
            <a:bodyPr lIns="0" tIns="0" rIns="0" bIns="0" rtlCol="0" anchor="t">
              <a:spAutoFit/>
            </a:bodyPr>
            <a:lstStyle/>
            <a:p>
              <a:pPr>
                <a:lnSpc>
                  <a:spcPts val="4080"/>
                </a:lnSpc>
              </a:pPr>
              <a:r>
                <a:rPr lang="en-US" sz="2914" spc="58">
                  <a:solidFill>
                    <a:srgbClr val="FFFFFF"/>
                  </a:solidFill>
                  <a:latin typeface="Muli Bold"/>
                </a:rPr>
                <a:t>3.6 USECASE QUẢN LÝ GIỎ HÀNG</a:t>
              </a:r>
            </a:p>
          </p:txBody>
        </p:sp>
      </p:grpSp>
      <p:sp>
        <p:nvSpPr>
          <p:cNvPr id="7" name="Freeform 7"/>
          <p:cNvSpPr/>
          <p:nvPr/>
        </p:nvSpPr>
        <p:spPr>
          <a:xfrm>
            <a:off x="3861197" y="3804504"/>
            <a:ext cx="10565605" cy="5453796"/>
          </a:xfrm>
          <a:custGeom>
            <a:avLst/>
            <a:gdLst/>
            <a:ahLst/>
            <a:cxnLst/>
            <a:rect l="l" t="t" r="r" b="b"/>
            <a:pathLst>
              <a:path w="10565605" h="5453796">
                <a:moveTo>
                  <a:pt x="0" y="0"/>
                </a:moveTo>
                <a:lnTo>
                  <a:pt x="10565606" y="0"/>
                </a:lnTo>
                <a:lnTo>
                  <a:pt x="10565606" y="5453796"/>
                </a:lnTo>
                <a:lnTo>
                  <a:pt x="0" y="5453796"/>
                </a:lnTo>
                <a:lnTo>
                  <a:pt x="0" y="0"/>
                </a:lnTo>
                <a:close/>
              </a:path>
            </a:pathLst>
          </a:custGeom>
          <a:blipFill>
            <a:blip r:embed="rId2"/>
            <a:stretch>
              <a:fillRect/>
            </a:stretch>
          </a:blipFill>
        </p:spPr>
      </p: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sp>
        <p:nvSpPr>
          <p:cNvPr id="2" name="AutoShape 2"/>
          <p:cNvSpPr/>
          <p:nvPr/>
        </p:nvSpPr>
        <p:spPr>
          <a:xfrm>
            <a:off x="13106400" y="-419100"/>
            <a:ext cx="6057900" cy="11353800"/>
          </a:xfrm>
          <a:prstGeom prst="rect">
            <a:avLst/>
          </a:prstGeom>
          <a:solidFill>
            <a:srgbClr val="FFFFFF"/>
          </a:solidFill>
        </p:spPr>
      </p:sp>
      <p:grpSp>
        <p:nvGrpSpPr>
          <p:cNvPr id="3" name="Group 3"/>
          <p:cNvGrpSpPr/>
          <p:nvPr/>
        </p:nvGrpSpPr>
        <p:grpSpPr>
          <a:xfrm>
            <a:off x="454888" y="734502"/>
            <a:ext cx="11360518" cy="2840395"/>
            <a:chOff x="0" y="0"/>
            <a:chExt cx="15147357" cy="3787194"/>
          </a:xfrm>
        </p:grpSpPr>
        <p:sp>
          <p:nvSpPr>
            <p:cNvPr id="4" name="AutoShape 4"/>
            <p:cNvSpPr/>
            <p:nvPr/>
          </p:nvSpPr>
          <p:spPr>
            <a:xfrm>
              <a:off x="0" y="1318614"/>
              <a:ext cx="1205984" cy="50426"/>
            </a:xfrm>
            <a:prstGeom prst="rect">
              <a:avLst/>
            </a:prstGeom>
            <a:solidFill>
              <a:srgbClr val="FFFFFF"/>
            </a:solidFill>
          </p:spPr>
        </p:sp>
        <p:sp>
          <p:nvSpPr>
            <p:cNvPr id="5" name="TextBox 5"/>
            <p:cNvSpPr txBox="1"/>
            <p:nvPr/>
          </p:nvSpPr>
          <p:spPr>
            <a:xfrm>
              <a:off x="0" y="2039726"/>
              <a:ext cx="15147357" cy="1747467"/>
            </a:xfrm>
            <a:prstGeom prst="rect">
              <a:avLst/>
            </a:prstGeom>
          </p:spPr>
          <p:txBody>
            <a:bodyPr lIns="0" tIns="0" rIns="0" bIns="0" rtlCol="0" anchor="t">
              <a:spAutoFit/>
            </a:bodyPr>
            <a:lstStyle/>
            <a:p>
              <a:pPr>
                <a:lnSpc>
                  <a:spcPts val="3576"/>
                </a:lnSpc>
              </a:pPr>
              <a:r>
                <a:rPr lang="en-US" sz="2554" spc="51">
                  <a:solidFill>
                    <a:srgbClr val="FFFFFF"/>
                  </a:solidFill>
                  <a:latin typeface="Muli"/>
                </a:rPr>
                <a:t>Mô tả: Cho phép quản trị viên, người bán, khách hàng có thể quản lý thông tin trong giỏ hàng của mình</a:t>
              </a:r>
            </a:p>
            <a:p>
              <a:pPr>
                <a:lnSpc>
                  <a:spcPts val="3576"/>
                </a:lnSpc>
              </a:pPr>
              <a:endParaRPr lang="en-US" sz="2554" spc="51">
                <a:solidFill>
                  <a:srgbClr val="FFFFFF"/>
                </a:solidFill>
                <a:latin typeface="Muli"/>
              </a:endParaRPr>
            </a:p>
          </p:txBody>
        </p:sp>
        <p:sp>
          <p:nvSpPr>
            <p:cNvPr id="6" name="TextBox 6"/>
            <p:cNvSpPr txBox="1"/>
            <p:nvPr/>
          </p:nvSpPr>
          <p:spPr>
            <a:xfrm>
              <a:off x="0" y="-44255"/>
              <a:ext cx="15147357" cy="634259"/>
            </a:xfrm>
            <a:prstGeom prst="rect">
              <a:avLst/>
            </a:prstGeom>
          </p:spPr>
          <p:txBody>
            <a:bodyPr lIns="0" tIns="0" rIns="0" bIns="0" rtlCol="0" anchor="t">
              <a:spAutoFit/>
            </a:bodyPr>
            <a:lstStyle/>
            <a:p>
              <a:pPr>
                <a:lnSpc>
                  <a:spcPts val="4080"/>
                </a:lnSpc>
              </a:pPr>
              <a:r>
                <a:rPr lang="en-US" sz="2914" spc="58">
                  <a:solidFill>
                    <a:srgbClr val="FFFFFF"/>
                  </a:solidFill>
                  <a:latin typeface="Muli Bold"/>
                </a:rPr>
                <a:t>3.6 USECASE QUẢN LÝ GIỎ HÀNG</a:t>
              </a:r>
            </a:p>
          </p:txBody>
        </p:sp>
      </p:grpSp>
      <p:graphicFrame>
        <p:nvGraphicFramePr>
          <p:cNvPr id="7" name="Table 7"/>
          <p:cNvGraphicFramePr>
            <a:graphicFrameLocks noGrp="1"/>
          </p:cNvGraphicFramePr>
          <p:nvPr/>
        </p:nvGraphicFramePr>
        <p:xfrm>
          <a:off x="2287046" y="3315548"/>
          <a:ext cx="7009703" cy="7594600"/>
        </p:xfrm>
        <a:graphic>
          <a:graphicData uri="http://schemas.openxmlformats.org/drawingml/2006/table">
            <a:tbl>
              <a:tblPr/>
              <a:tblGrid>
                <a:gridCol w="4574209">
                  <a:extLst>
                    <a:ext uri="{9D8B030D-6E8A-4147-A177-3AD203B41FA5}">
                      <a16:colId xmlns:a16="http://schemas.microsoft.com/office/drawing/2014/main" val="20000"/>
                    </a:ext>
                  </a:extLst>
                </a:gridCol>
                <a:gridCol w="2435494">
                  <a:extLst>
                    <a:ext uri="{9D8B030D-6E8A-4147-A177-3AD203B41FA5}">
                      <a16:colId xmlns:a16="http://schemas.microsoft.com/office/drawing/2014/main" val="20001"/>
                    </a:ext>
                  </a:extLst>
                </a:gridCol>
              </a:tblGrid>
              <a:tr h="516626">
                <a:tc>
                  <a:txBody>
                    <a:bodyPr/>
                    <a:lstStyle/>
                    <a:p>
                      <a:pPr algn="l">
                        <a:lnSpc>
                          <a:spcPts val="2520"/>
                        </a:lnSpc>
                        <a:defRPr/>
                      </a:pPr>
                      <a:r>
                        <a:rPr lang="en-US" sz="1800">
                          <a:solidFill>
                            <a:srgbClr val="FFFFFF"/>
                          </a:solidFill>
                          <a:latin typeface="Muli"/>
                        </a:rPr>
                        <a:t>QUẢN TRỊ VIÊN, KHÁCH HÀNG, NGƯỜI BÁN THỰC HIỆN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520"/>
                        </a:lnSpc>
                        <a:defRPr/>
                      </a:pPr>
                      <a:r>
                        <a:rPr lang="en-US" sz="1800">
                          <a:solidFill>
                            <a:srgbClr val="FFFFFF"/>
                          </a:solidFill>
                          <a:latin typeface="Muli"/>
                        </a:rPr>
                        <a:t>HỆ THỐNG HOẠT ĐỘNG</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491113">
                <a:tc>
                  <a:txBody>
                    <a:bodyPr/>
                    <a:lstStyle/>
                    <a:p>
                      <a:pPr algn="l">
                        <a:lnSpc>
                          <a:spcPts val="2240"/>
                        </a:lnSpc>
                        <a:defRPr/>
                      </a:pPr>
                      <a:r>
                        <a:rPr lang="en-US" sz="1600">
                          <a:solidFill>
                            <a:srgbClr val="FFFFFF"/>
                          </a:solidFill>
                          <a:latin typeface="Muli"/>
                        </a:rPr>
                        <a:t>1. Quản trị viên, người bán, khách hàng vào trang web</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491113">
                <a:tc>
                  <a:txBody>
                    <a:bodyPr/>
                    <a:lstStyle/>
                    <a:p>
                      <a:pPr algn="l">
                        <a:lnSpc>
                          <a:spcPts val="2240"/>
                        </a:lnSpc>
                        <a:defRPr/>
                      </a:pPr>
                      <a:r>
                        <a:rPr lang="en-US" sz="1600">
                          <a:solidFill>
                            <a:srgbClr val="FFFFFF"/>
                          </a:solidFill>
                          <a:latin typeface="Muli"/>
                        </a:rPr>
                        <a:t>2. Bấm vào nút Login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491113">
                <a:tc>
                  <a:txBody>
                    <a:bodyPr/>
                    <a:lstStyle/>
                    <a:p>
                      <a:pPr algn="l">
                        <a:lnSpc>
                          <a:spcPts val="2240"/>
                        </a:lnSpc>
                        <a:defRPr/>
                      </a:pPr>
                      <a:r>
                        <a:rPr lang="en-US" sz="1600">
                          <a:solidFill>
                            <a:srgbClr val="FFFFFF"/>
                          </a:solidFill>
                          <a:latin typeface="Muli"/>
                        </a:rPr>
                        <a:t>3. Đăng nhập vào với quyền là quản trị viên, người bán, khách hàng</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491113">
                <a:tc>
                  <a:txBody>
                    <a:bodyPr/>
                    <a:lstStyle/>
                    <a:p>
                      <a:pPr algn="l">
                        <a:lnSpc>
                          <a:spcPts val="2240"/>
                        </a:lnSpc>
                        <a:defRPr/>
                      </a:pPr>
                      <a:r>
                        <a:rPr lang="en-US" sz="1600">
                          <a:solidFill>
                            <a:srgbClr val="FFFFFF"/>
                          </a:solidFill>
                          <a:latin typeface="Muli"/>
                        </a:rPr>
                        <a:t>4. Sau đó bấm vào biểu tượng giỏ hàng trên thanh menu</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676078">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40"/>
                        </a:lnSpc>
                        <a:defRPr/>
                      </a:pPr>
                      <a:r>
                        <a:rPr lang="en-US" sz="1600">
                          <a:solidFill>
                            <a:srgbClr val="FFFFFF"/>
                          </a:solidFill>
                          <a:latin typeface="Muli"/>
                        </a:rPr>
                        <a:t>5. Hệ thống truy xuất đến trang quản lý giỏ hàng</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676078">
                <a:tc>
                  <a:txBody>
                    <a:bodyPr/>
                    <a:lstStyle/>
                    <a:p>
                      <a:pPr algn="l">
                        <a:lnSpc>
                          <a:spcPts val="2240"/>
                        </a:lnSpc>
                        <a:defRPr/>
                      </a:pPr>
                      <a:r>
                        <a:rPr lang="en-US" sz="1600">
                          <a:solidFill>
                            <a:srgbClr val="FFFFFF"/>
                          </a:solidFill>
                          <a:latin typeface="Muli"/>
                        </a:rPr>
                        <a:t>6. Sau đó ta có thể xem, tăng, giảm số lượng sản phẩm, xóa sản phẩm khỏi giỏ hàng</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491113">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40"/>
                        </a:lnSpc>
                        <a:defRPr/>
                      </a:pPr>
                      <a:r>
                        <a:rPr lang="en-US" sz="1600">
                          <a:solidFill>
                            <a:srgbClr val="FFFFFF"/>
                          </a:solidFill>
                          <a:latin typeface="Muli"/>
                        </a:rPr>
                        <a:t>7. Cập nhật thông tin CSDL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12247676" y="1028700"/>
            <a:ext cx="5011624" cy="2575221"/>
            <a:chOff x="0" y="0"/>
            <a:chExt cx="6682166" cy="3433628"/>
          </a:xfrm>
        </p:grpSpPr>
        <p:sp>
          <p:nvSpPr>
            <p:cNvPr id="3" name="AutoShape 3"/>
            <p:cNvSpPr/>
            <p:nvPr/>
          </p:nvSpPr>
          <p:spPr>
            <a:xfrm>
              <a:off x="0" y="0"/>
              <a:ext cx="1132833" cy="47367"/>
            </a:xfrm>
            <a:prstGeom prst="rect">
              <a:avLst/>
            </a:prstGeom>
            <a:solidFill>
              <a:srgbClr val="FFFFFF"/>
            </a:solidFill>
          </p:spPr>
        </p:sp>
        <p:sp>
          <p:nvSpPr>
            <p:cNvPr id="4" name="TextBox 4"/>
            <p:cNvSpPr txBox="1"/>
            <p:nvPr/>
          </p:nvSpPr>
          <p:spPr>
            <a:xfrm>
              <a:off x="0" y="709287"/>
              <a:ext cx="6682166" cy="2763037"/>
            </a:xfrm>
            <a:prstGeom prst="rect">
              <a:avLst/>
            </a:prstGeom>
          </p:spPr>
          <p:txBody>
            <a:bodyPr lIns="0" tIns="0" rIns="0" bIns="0" rtlCol="0" anchor="t">
              <a:spAutoFit/>
            </a:bodyPr>
            <a:lstStyle/>
            <a:p>
              <a:pPr>
                <a:lnSpc>
                  <a:spcPts val="3360"/>
                </a:lnSpc>
              </a:pPr>
              <a:r>
                <a:rPr lang="en-US" sz="2400" spc="48">
                  <a:solidFill>
                    <a:srgbClr val="FFFFFF"/>
                  </a:solidFill>
                  <a:latin typeface="Muli"/>
                </a:rPr>
                <a:t>Mô tả: Cho phép quản trị viên có thể xem các thống kê về doanh số của hệ thống theo tháng, xem tất cả các hóa đơn</a:t>
              </a:r>
            </a:p>
            <a:p>
              <a:pPr>
                <a:lnSpc>
                  <a:spcPts val="3359"/>
                </a:lnSpc>
              </a:pPr>
              <a:endParaRPr lang="en-US" sz="2400" spc="48">
                <a:solidFill>
                  <a:srgbClr val="FFFFFF"/>
                </a:solidFill>
                <a:latin typeface="Muli"/>
              </a:endParaRPr>
            </a:p>
          </p:txBody>
        </p:sp>
      </p:grpSp>
      <p:sp>
        <p:nvSpPr>
          <p:cNvPr id="5" name="Freeform 5"/>
          <p:cNvSpPr/>
          <p:nvPr/>
        </p:nvSpPr>
        <p:spPr>
          <a:xfrm>
            <a:off x="1028700" y="3761143"/>
            <a:ext cx="8155276" cy="5497157"/>
          </a:xfrm>
          <a:custGeom>
            <a:avLst/>
            <a:gdLst/>
            <a:ahLst/>
            <a:cxnLst/>
            <a:rect l="l" t="t" r="r" b="b"/>
            <a:pathLst>
              <a:path w="8155276" h="5497157">
                <a:moveTo>
                  <a:pt x="0" y="0"/>
                </a:moveTo>
                <a:lnTo>
                  <a:pt x="8155276" y="0"/>
                </a:lnTo>
                <a:lnTo>
                  <a:pt x="8155276" y="5497157"/>
                </a:lnTo>
                <a:lnTo>
                  <a:pt x="0" y="5497157"/>
                </a:lnTo>
                <a:lnTo>
                  <a:pt x="0" y="0"/>
                </a:lnTo>
                <a:close/>
              </a:path>
            </a:pathLst>
          </a:custGeom>
          <a:blipFill>
            <a:blip r:embed="rId2"/>
            <a:stretch>
              <a:fillRect/>
            </a:stretch>
          </a:blipFill>
        </p:spPr>
      </p:sp>
      <p:sp>
        <p:nvSpPr>
          <p:cNvPr id="6" name="TextBox 6"/>
          <p:cNvSpPr txBox="1"/>
          <p:nvPr/>
        </p:nvSpPr>
        <p:spPr>
          <a:xfrm>
            <a:off x="1028700" y="1028700"/>
            <a:ext cx="10081731" cy="942975"/>
          </a:xfrm>
          <a:prstGeom prst="rect">
            <a:avLst/>
          </a:prstGeom>
        </p:spPr>
        <p:txBody>
          <a:bodyPr lIns="0" tIns="0" rIns="0" bIns="0" rtlCol="0" anchor="t">
            <a:spAutoFit/>
          </a:bodyPr>
          <a:lstStyle/>
          <a:p>
            <a:pPr>
              <a:lnSpc>
                <a:spcPts val="7440"/>
              </a:lnSpc>
            </a:pPr>
            <a:r>
              <a:rPr lang="en-US" sz="6200">
                <a:solidFill>
                  <a:srgbClr val="FFFFFF"/>
                </a:solidFill>
                <a:latin typeface="Muli Bold"/>
              </a:rPr>
              <a:t>3.7 Usecase xem thống kê</a:t>
            </a:r>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12247676" y="1028700"/>
            <a:ext cx="5011624" cy="2575221"/>
            <a:chOff x="0" y="0"/>
            <a:chExt cx="6682166" cy="3433628"/>
          </a:xfrm>
        </p:grpSpPr>
        <p:sp>
          <p:nvSpPr>
            <p:cNvPr id="3" name="AutoShape 3"/>
            <p:cNvSpPr/>
            <p:nvPr/>
          </p:nvSpPr>
          <p:spPr>
            <a:xfrm>
              <a:off x="0" y="0"/>
              <a:ext cx="1132833" cy="47367"/>
            </a:xfrm>
            <a:prstGeom prst="rect">
              <a:avLst/>
            </a:prstGeom>
            <a:solidFill>
              <a:srgbClr val="FFFFFF"/>
            </a:solidFill>
          </p:spPr>
        </p:sp>
        <p:sp>
          <p:nvSpPr>
            <p:cNvPr id="4" name="TextBox 4"/>
            <p:cNvSpPr txBox="1"/>
            <p:nvPr/>
          </p:nvSpPr>
          <p:spPr>
            <a:xfrm>
              <a:off x="0" y="709287"/>
              <a:ext cx="6682166" cy="2763037"/>
            </a:xfrm>
            <a:prstGeom prst="rect">
              <a:avLst/>
            </a:prstGeom>
          </p:spPr>
          <p:txBody>
            <a:bodyPr lIns="0" tIns="0" rIns="0" bIns="0" rtlCol="0" anchor="t">
              <a:spAutoFit/>
            </a:bodyPr>
            <a:lstStyle/>
            <a:p>
              <a:pPr>
                <a:lnSpc>
                  <a:spcPts val="3360"/>
                </a:lnSpc>
              </a:pPr>
              <a:r>
                <a:rPr lang="en-US" sz="2400" spc="48">
                  <a:solidFill>
                    <a:srgbClr val="FFFFFF"/>
                  </a:solidFill>
                  <a:latin typeface="Muli"/>
                </a:rPr>
                <a:t>Mô tả: Cho phép quản trị viên có thể xem các thống kê về doanh số của hệ thống theo tháng, xem tất cả các hóa đơn</a:t>
              </a:r>
            </a:p>
            <a:p>
              <a:pPr>
                <a:lnSpc>
                  <a:spcPts val="3359"/>
                </a:lnSpc>
              </a:pPr>
              <a:endParaRPr lang="en-US" sz="2400" spc="48">
                <a:solidFill>
                  <a:srgbClr val="FFFFFF"/>
                </a:solidFill>
                <a:latin typeface="Muli"/>
              </a:endParaRPr>
            </a:p>
          </p:txBody>
        </p:sp>
      </p:grpSp>
      <p:graphicFrame>
        <p:nvGraphicFramePr>
          <p:cNvPr id="5" name="Table 5"/>
          <p:cNvGraphicFramePr>
            <a:graphicFrameLocks noGrp="1"/>
          </p:cNvGraphicFramePr>
          <p:nvPr/>
        </p:nvGraphicFramePr>
        <p:xfrm>
          <a:off x="1070698" y="3143250"/>
          <a:ext cx="6665157" cy="7505700"/>
        </p:xfrm>
        <a:graphic>
          <a:graphicData uri="http://schemas.openxmlformats.org/drawingml/2006/table">
            <a:tbl>
              <a:tblPr/>
              <a:tblGrid>
                <a:gridCol w="3439529">
                  <a:extLst>
                    <a:ext uri="{9D8B030D-6E8A-4147-A177-3AD203B41FA5}">
                      <a16:colId xmlns:a16="http://schemas.microsoft.com/office/drawing/2014/main" val="20000"/>
                    </a:ext>
                  </a:extLst>
                </a:gridCol>
                <a:gridCol w="3225628">
                  <a:extLst>
                    <a:ext uri="{9D8B030D-6E8A-4147-A177-3AD203B41FA5}">
                      <a16:colId xmlns:a16="http://schemas.microsoft.com/office/drawing/2014/main" val="20001"/>
                    </a:ext>
                  </a:extLst>
                </a:gridCol>
              </a:tblGrid>
              <a:tr h="548664">
                <a:tc>
                  <a:txBody>
                    <a:bodyPr/>
                    <a:lstStyle/>
                    <a:p>
                      <a:pPr algn="l">
                        <a:lnSpc>
                          <a:spcPts val="2660"/>
                        </a:lnSpc>
                        <a:defRPr/>
                      </a:pPr>
                      <a:r>
                        <a:rPr lang="en-US" sz="1900">
                          <a:solidFill>
                            <a:srgbClr val="FFFFFF"/>
                          </a:solidFill>
                          <a:latin typeface="Muli"/>
                        </a:rPr>
                        <a:t>QUẢN TRỊ VIÊN THỰC HIỆN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Muli"/>
                        </a:rPr>
                        <a:t>HỆ THỐNG HOẠT ĐỘNG</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516765">
                <a:tc>
                  <a:txBody>
                    <a:bodyPr/>
                    <a:lstStyle/>
                    <a:p>
                      <a:pPr algn="l">
                        <a:lnSpc>
                          <a:spcPts val="2520"/>
                        </a:lnSpc>
                        <a:defRPr/>
                      </a:pPr>
                      <a:r>
                        <a:rPr lang="en-US" sz="1800">
                          <a:solidFill>
                            <a:srgbClr val="FFFFFF"/>
                          </a:solidFill>
                          <a:latin typeface="Muli"/>
                        </a:rPr>
                        <a:t>1. Quản trị viên vào trang web</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516765">
                <a:tc>
                  <a:txBody>
                    <a:bodyPr/>
                    <a:lstStyle/>
                    <a:p>
                      <a:pPr algn="l">
                        <a:lnSpc>
                          <a:spcPts val="2520"/>
                        </a:lnSpc>
                        <a:defRPr/>
                      </a:pPr>
                      <a:r>
                        <a:rPr lang="en-US" sz="1800">
                          <a:solidFill>
                            <a:srgbClr val="FFFFFF"/>
                          </a:solidFill>
                          <a:latin typeface="Muli"/>
                        </a:rPr>
                        <a:t>2. Bấm vào nút Login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516765">
                <a:tc>
                  <a:txBody>
                    <a:bodyPr/>
                    <a:lstStyle/>
                    <a:p>
                      <a:pPr algn="l">
                        <a:lnSpc>
                          <a:spcPts val="2520"/>
                        </a:lnSpc>
                        <a:defRPr/>
                      </a:pPr>
                      <a:r>
                        <a:rPr lang="en-US" sz="1800">
                          <a:solidFill>
                            <a:srgbClr val="FFFFFF"/>
                          </a:solidFill>
                          <a:latin typeface="Muli"/>
                        </a:rPr>
                        <a:t>3. Đăng nhập vào với quyền là quản trị viên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516765">
                <a:tc>
                  <a:txBody>
                    <a:bodyPr/>
                    <a:lstStyle/>
                    <a:p>
                      <a:pPr algn="l">
                        <a:lnSpc>
                          <a:spcPts val="2520"/>
                        </a:lnSpc>
                        <a:defRPr/>
                      </a:pPr>
                      <a:r>
                        <a:rPr lang="en-US" sz="1800">
                          <a:solidFill>
                            <a:srgbClr val="FFFFFF"/>
                          </a:solidFill>
                          <a:latin typeface="Muli"/>
                        </a:rPr>
                        <a:t>4. Sau đó bấm vào mục Revenue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516765">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520"/>
                        </a:lnSpc>
                        <a:defRPr/>
                      </a:pPr>
                      <a:r>
                        <a:rPr lang="en-US" sz="1800">
                          <a:solidFill>
                            <a:srgbClr val="FFFFFF"/>
                          </a:solidFill>
                          <a:latin typeface="Muli"/>
                        </a:rPr>
                        <a:t>5. Hệ thống truy xuất đến trang thống kê</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44212">
                <a:tc>
                  <a:txBody>
                    <a:bodyPr/>
                    <a:lstStyle/>
                    <a:p>
                      <a:pPr algn="l">
                        <a:lnSpc>
                          <a:spcPts val="2520"/>
                        </a:lnSpc>
                        <a:defRPr/>
                      </a:pPr>
                      <a:r>
                        <a:rPr lang="en-US" sz="1800">
                          <a:solidFill>
                            <a:srgbClr val="FFFFFF"/>
                          </a:solidFill>
                          <a:latin typeface="Muli"/>
                        </a:rPr>
                        <a:t>6. Sau đó quản trị viên có thể xem các thông tin được thống kê về doanh số bán hàng, hóa đơn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TextBox 6"/>
          <p:cNvSpPr txBox="1"/>
          <p:nvPr/>
        </p:nvSpPr>
        <p:spPr>
          <a:xfrm>
            <a:off x="1028700" y="1028700"/>
            <a:ext cx="10081731" cy="942975"/>
          </a:xfrm>
          <a:prstGeom prst="rect">
            <a:avLst/>
          </a:prstGeom>
        </p:spPr>
        <p:txBody>
          <a:bodyPr lIns="0" tIns="0" rIns="0" bIns="0" rtlCol="0" anchor="t">
            <a:spAutoFit/>
          </a:bodyPr>
          <a:lstStyle/>
          <a:p>
            <a:pPr>
              <a:lnSpc>
                <a:spcPts val="7440"/>
              </a:lnSpc>
            </a:pPr>
            <a:r>
              <a:rPr lang="en-US" sz="6200">
                <a:solidFill>
                  <a:srgbClr val="FFFFFF"/>
                </a:solidFill>
                <a:latin typeface="Muli Bold"/>
              </a:rPr>
              <a:t>3.7 Usecase xem thống kê</a:t>
            </a:r>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sp>
        <p:nvSpPr>
          <p:cNvPr id="2" name="TextBox 2"/>
          <p:cNvSpPr txBox="1"/>
          <p:nvPr/>
        </p:nvSpPr>
        <p:spPr>
          <a:xfrm>
            <a:off x="6303186" y="600798"/>
            <a:ext cx="5681628" cy="1222614"/>
          </a:xfrm>
          <a:prstGeom prst="rect">
            <a:avLst/>
          </a:prstGeom>
        </p:spPr>
        <p:txBody>
          <a:bodyPr lIns="0" tIns="0" rIns="0" bIns="0" rtlCol="0" anchor="t">
            <a:spAutoFit/>
          </a:bodyPr>
          <a:lstStyle/>
          <a:p>
            <a:pPr>
              <a:lnSpc>
                <a:spcPts val="9600"/>
              </a:lnSpc>
            </a:pPr>
            <a:r>
              <a:rPr lang="en-US" sz="8000">
                <a:solidFill>
                  <a:srgbClr val="FFFFFF"/>
                </a:solidFill>
                <a:latin typeface="Muli Bold"/>
              </a:rPr>
              <a:t>Thành viên</a:t>
            </a:r>
          </a:p>
        </p:txBody>
      </p:sp>
      <p:sp>
        <p:nvSpPr>
          <p:cNvPr id="3" name="TextBox 3"/>
          <p:cNvSpPr txBox="1"/>
          <p:nvPr/>
        </p:nvSpPr>
        <p:spPr>
          <a:xfrm>
            <a:off x="6293661" y="4500808"/>
            <a:ext cx="5606058" cy="481330"/>
          </a:xfrm>
          <a:prstGeom prst="rect">
            <a:avLst/>
          </a:prstGeom>
        </p:spPr>
        <p:txBody>
          <a:bodyPr lIns="0" tIns="0" rIns="0" bIns="0" rtlCol="0" anchor="t">
            <a:spAutoFit/>
          </a:bodyPr>
          <a:lstStyle/>
          <a:p>
            <a:pPr algn="ctr">
              <a:lnSpc>
                <a:spcPts val="3919"/>
              </a:lnSpc>
              <a:spcBef>
                <a:spcPct val="0"/>
              </a:spcBef>
            </a:pPr>
            <a:r>
              <a:rPr lang="en-US" sz="2799" spc="55">
                <a:solidFill>
                  <a:srgbClr val="FFFFFF"/>
                </a:solidFill>
                <a:latin typeface="Muli"/>
              </a:rPr>
              <a:t>BÙI THỊ HUỲNH HÂN_21133029</a:t>
            </a:r>
          </a:p>
        </p:txBody>
      </p:sp>
      <p:sp>
        <p:nvSpPr>
          <p:cNvPr id="4" name="TextBox 4"/>
          <p:cNvSpPr txBox="1"/>
          <p:nvPr/>
        </p:nvSpPr>
        <p:spPr>
          <a:xfrm>
            <a:off x="6293661" y="6010838"/>
            <a:ext cx="6089195" cy="481330"/>
          </a:xfrm>
          <a:prstGeom prst="rect">
            <a:avLst/>
          </a:prstGeom>
        </p:spPr>
        <p:txBody>
          <a:bodyPr lIns="0" tIns="0" rIns="0" bIns="0" rtlCol="0" anchor="t">
            <a:spAutoFit/>
          </a:bodyPr>
          <a:lstStyle/>
          <a:p>
            <a:pPr algn="ctr">
              <a:lnSpc>
                <a:spcPts val="3919"/>
              </a:lnSpc>
              <a:spcBef>
                <a:spcPct val="0"/>
              </a:spcBef>
            </a:pPr>
            <a:r>
              <a:rPr lang="en-US" sz="2799" spc="55">
                <a:solidFill>
                  <a:srgbClr val="FFFFFF"/>
                </a:solidFill>
                <a:latin typeface="Muli"/>
              </a:rPr>
              <a:t>ĐINH ĐỨC NGUYÊN VŨ_20128171</a:t>
            </a:r>
          </a:p>
        </p:txBody>
      </p:sp>
      <p:sp>
        <p:nvSpPr>
          <p:cNvPr id="5" name="TextBox 5"/>
          <p:cNvSpPr txBox="1"/>
          <p:nvPr/>
        </p:nvSpPr>
        <p:spPr>
          <a:xfrm>
            <a:off x="6293661" y="2992015"/>
            <a:ext cx="5135999" cy="500137"/>
          </a:xfrm>
          <a:prstGeom prst="rect">
            <a:avLst/>
          </a:prstGeom>
        </p:spPr>
        <p:txBody>
          <a:bodyPr lIns="0" tIns="0" rIns="0" bIns="0" rtlCol="0" anchor="t">
            <a:spAutoFit/>
          </a:bodyPr>
          <a:lstStyle/>
          <a:p>
            <a:pPr algn="ctr">
              <a:lnSpc>
                <a:spcPts val="3919"/>
              </a:lnSpc>
              <a:spcBef>
                <a:spcPct val="0"/>
              </a:spcBef>
            </a:pPr>
            <a:r>
              <a:rPr lang="en-US" sz="2799" spc="55">
                <a:solidFill>
                  <a:srgbClr val="FFFFFF"/>
                </a:solidFill>
                <a:latin typeface="Muli"/>
              </a:rPr>
              <a:t>ĐÀO LÊ HUY </a:t>
            </a:r>
            <a:r>
              <a:rPr lang="en-US" sz="2799" spc="55" smtClean="0">
                <a:solidFill>
                  <a:srgbClr val="FFFFFF"/>
                </a:solidFill>
                <a:latin typeface="Muli"/>
              </a:rPr>
              <a:t>GIÁP_21133028</a:t>
            </a:r>
            <a:endParaRPr lang="en-US" sz="2799" spc="55">
              <a:solidFill>
                <a:srgbClr val="FFFFFF"/>
              </a:solidFill>
              <a:latin typeface="Muli"/>
            </a:endParaRPr>
          </a:p>
        </p:txBody>
      </p:sp>
      <p:sp>
        <p:nvSpPr>
          <p:cNvPr id="6" name="TextBox 6"/>
          <p:cNvSpPr txBox="1"/>
          <p:nvPr/>
        </p:nvSpPr>
        <p:spPr>
          <a:xfrm>
            <a:off x="6131736" y="7520250"/>
            <a:ext cx="7097665" cy="481330"/>
          </a:xfrm>
          <a:prstGeom prst="rect">
            <a:avLst/>
          </a:prstGeom>
        </p:spPr>
        <p:txBody>
          <a:bodyPr lIns="0" tIns="0" rIns="0" bIns="0" rtlCol="0" anchor="t">
            <a:spAutoFit/>
          </a:bodyPr>
          <a:lstStyle/>
          <a:p>
            <a:pPr algn="ctr">
              <a:lnSpc>
                <a:spcPts val="3919"/>
              </a:lnSpc>
              <a:spcBef>
                <a:spcPct val="0"/>
              </a:spcBef>
            </a:pPr>
            <a:r>
              <a:rPr lang="en-US" sz="2799" spc="55">
                <a:solidFill>
                  <a:srgbClr val="FFFFFF"/>
                </a:solidFill>
                <a:latin typeface="Muli"/>
              </a:rPr>
              <a:t>NGUYỄN VĂN HỒNG PHÚC_21133070</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12247676" y="1028700"/>
            <a:ext cx="5011624" cy="2155717"/>
            <a:chOff x="0" y="0"/>
            <a:chExt cx="6682166" cy="2874290"/>
          </a:xfrm>
        </p:grpSpPr>
        <p:sp>
          <p:nvSpPr>
            <p:cNvPr id="3" name="AutoShape 3"/>
            <p:cNvSpPr/>
            <p:nvPr/>
          </p:nvSpPr>
          <p:spPr>
            <a:xfrm>
              <a:off x="0" y="0"/>
              <a:ext cx="1132833" cy="47367"/>
            </a:xfrm>
            <a:prstGeom prst="rect">
              <a:avLst/>
            </a:prstGeom>
            <a:solidFill>
              <a:srgbClr val="FFFFFF"/>
            </a:solidFill>
          </p:spPr>
        </p:sp>
        <p:sp>
          <p:nvSpPr>
            <p:cNvPr id="4" name="TextBox 4"/>
            <p:cNvSpPr txBox="1"/>
            <p:nvPr/>
          </p:nvSpPr>
          <p:spPr>
            <a:xfrm>
              <a:off x="0" y="709287"/>
              <a:ext cx="6682166" cy="2203699"/>
            </a:xfrm>
            <a:prstGeom prst="rect">
              <a:avLst/>
            </a:prstGeom>
          </p:spPr>
          <p:txBody>
            <a:bodyPr lIns="0" tIns="0" rIns="0" bIns="0" rtlCol="0" anchor="t">
              <a:spAutoFit/>
            </a:bodyPr>
            <a:lstStyle/>
            <a:p>
              <a:pPr>
                <a:lnSpc>
                  <a:spcPts val="3360"/>
                </a:lnSpc>
              </a:pPr>
              <a:r>
                <a:rPr lang="en-US" sz="2400" spc="48">
                  <a:solidFill>
                    <a:srgbClr val="FFFFFF"/>
                  </a:solidFill>
                  <a:latin typeface="Muli"/>
                </a:rPr>
                <a:t>Mô tả: Cho phép người bán có thể quản lý thông tin, thêm, sửa, xóa sản phẩm của mình</a:t>
              </a:r>
            </a:p>
            <a:p>
              <a:pPr>
                <a:lnSpc>
                  <a:spcPts val="3359"/>
                </a:lnSpc>
              </a:pPr>
              <a:endParaRPr lang="en-US" sz="2400" spc="48">
                <a:solidFill>
                  <a:srgbClr val="FFFFFF"/>
                </a:solidFill>
                <a:latin typeface="Muli"/>
              </a:endParaRPr>
            </a:p>
          </p:txBody>
        </p:sp>
      </p:grpSp>
      <p:sp>
        <p:nvSpPr>
          <p:cNvPr id="5" name="Freeform 5"/>
          <p:cNvSpPr/>
          <p:nvPr/>
        </p:nvSpPr>
        <p:spPr>
          <a:xfrm>
            <a:off x="1028700" y="3794269"/>
            <a:ext cx="9554903" cy="5464031"/>
          </a:xfrm>
          <a:custGeom>
            <a:avLst/>
            <a:gdLst/>
            <a:ahLst/>
            <a:cxnLst/>
            <a:rect l="l" t="t" r="r" b="b"/>
            <a:pathLst>
              <a:path w="9554903" h="5464031">
                <a:moveTo>
                  <a:pt x="0" y="0"/>
                </a:moveTo>
                <a:lnTo>
                  <a:pt x="9554903" y="0"/>
                </a:lnTo>
                <a:lnTo>
                  <a:pt x="9554903" y="5464031"/>
                </a:lnTo>
                <a:lnTo>
                  <a:pt x="0" y="5464031"/>
                </a:lnTo>
                <a:lnTo>
                  <a:pt x="0" y="0"/>
                </a:lnTo>
                <a:close/>
              </a:path>
            </a:pathLst>
          </a:custGeom>
          <a:blipFill>
            <a:blip r:embed="rId2"/>
            <a:stretch>
              <a:fillRect/>
            </a:stretch>
          </a:blipFill>
        </p:spPr>
      </p:sp>
      <p:sp>
        <p:nvSpPr>
          <p:cNvPr id="6" name="TextBox 6"/>
          <p:cNvSpPr txBox="1"/>
          <p:nvPr/>
        </p:nvSpPr>
        <p:spPr>
          <a:xfrm>
            <a:off x="1028700" y="1028700"/>
            <a:ext cx="10081731" cy="1885950"/>
          </a:xfrm>
          <a:prstGeom prst="rect">
            <a:avLst/>
          </a:prstGeom>
        </p:spPr>
        <p:txBody>
          <a:bodyPr lIns="0" tIns="0" rIns="0" bIns="0" rtlCol="0" anchor="t">
            <a:spAutoFit/>
          </a:bodyPr>
          <a:lstStyle/>
          <a:p>
            <a:pPr>
              <a:lnSpc>
                <a:spcPts val="7440"/>
              </a:lnSpc>
            </a:pPr>
            <a:r>
              <a:rPr lang="en-US" sz="6200">
                <a:solidFill>
                  <a:srgbClr val="FFFFFF"/>
                </a:solidFill>
                <a:latin typeface="Muli Bold"/>
              </a:rPr>
              <a:t>3.8 Usecase quản lý sản phẩm của người bán</a:t>
            </a:r>
          </a:p>
        </p:txBody>
      </p:sp>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12247676" y="1028700"/>
            <a:ext cx="5011624" cy="2155717"/>
            <a:chOff x="0" y="0"/>
            <a:chExt cx="6682166" cy="2874290"/>
          </a:xfrm>
        </p:grpSpPr>
        <p:sp>
          <p:nvSpPr>
            <p:cNvPr id="3" name="AutoShape 3"/>
            <p:cNvSpPr/>
            <p:nvPr/>
          </p:nvSpPr>
          <p:spPr>
            <a:xfrm>
              <a:off x="0" y="0"/>
              <a:ext cx="1132833" cy="47367"/>
            </a:xfrm>
            <a:prstGeom prst="rect">
              <a:avLst/>
            </a:prstGeom>
            <a:solidFill>
              <a:srgbClr val="FFFFFF"/>
            </a:solidFill>
          </p:spPr>
        </p:sp>
        <p:sp>
          <p:nvSpPr>
            <p:cNvPr id="4" name="TextBox 4"/>
            <p:cNvSpPr txBox="1"/>
            <p:nvPr/>
          </p:nvSpPr>
          <p:spPr>
            <a:xfrm>
              <a:off x="0" y="709287"/>
              <a:ext cx="6682166" cy="2203699"/>
            </a:xfrm>
            <a:prstGeom prst="rect">
              <a:avLst/>
            </a:prstGeom>
          </p:spPr>
          <p:txBody>
            <a:bodyPr lIns="0" tIns="0" rIns="0" bIns="0" rtlCol="0" anchor="t">
              <a:spAutoFit/>
            </a:bodyPr>
            <a:lstStyle/>
            <a:p>
              <a:pPr>
                <a:lnSpc>
                  <a:spcPts val="3360"/>
                </a:lnSpc>
              </a:pPr>
              <a:r>
                <a:rPr lang="en-US" sz="2400" spc="48">
                  <a:solidFill>
                    <a:srgbClr val="FFFFFF"/>
                  </a:solidFill>
                  <a:latin typeface="Muli"/>
                </a:rPr>
                <a:t>Mô tả: Cho phép người bán có thể quản lý thông tin, thêm, sửa, xóa sản phẩm của mình</a:t>
              </a:r>
            </a:p>
            <a:p>
              <a:pPr>
                <a:lnSpc>
                  <a:spcPts val="3359"/>
                </a:lnSpc>
              </a:pPr>
              <a:endParaRPr lang="en-US" sz="2400" spc="48">
                <a:solidFill>
                  <a:srgbClr val="FFFFFF"/>
                </a:solidFill>
                <a:latin typeface="Muli"/>
              </a:endParaRPr>
            </a:p>
          </p:txBody>
        </p:sp>
      </p:grpSp>
      <p:graphicFrame>
        <p:nvGraphicFramePr>
          <p:cNvPr id="5" name="Table 5"/>
          <p:cNvGraphicFramePr>
            <a:graphicFrameLocks noGrp="1"/>
          </p:cNvGraphicFramePr>
          <p:nvPr/>
        </p:nvGraphicFramePr>
        <p:xfrm>
          <a:off x="1028700" y="3184417"/>
          <a:ext cx="8026933" cy="7213600"/>
        </p:xfrm>
        <a:graphic>
          <a:graphicData uri="http://schemas.openxmlformats.org/drawingml/2006/table">
            <a:tbl>
              <a:tblPr/>
              <a:tblGrid>
                <a:gridCol w="4161480">
                  <a:extLst>
                    <a:ext uri="{9D8B030D-6E8A-4147-A177-3AD203B41FA5}">
                      <a16:colId xmlns:a16="http://schemas.microsoft.com/office/drawing/2014/main" val="20000"/>
                    </a:ext>
                  </a:extLst>
                </a:gridCol>
                <a:gridCol w="3865453">
                  <a:extLst>
                    <a:ext uri="{9D8B030D-6E8A-4147-A177-3AD203B41FA5}">
                      <a16:colId xmlns:a16="http://schemas.microsoft.com/office/drawing/2014/main" val="20001"/>
                    </a:ext>
                  </a:extLst>
                </a:gridCol>
              </a:tblGrid>
              <a:tr h="548488">
                <a:tc>
                  <a:txBody>
                    <a:bodyPr/>
                    <a:lstStyle/>
                    <a:p>
                      <a:pPr algn="l">
                        <a:lnSpc>
                          <a:spcPts val="2800"/>
                        </a:lnSpc>
                        <a:defRPr/>
                      </a:pPr>
                      <a:r>
                        <a:rPr lang="en-US" sz="2000">
                          <a:solidFill>
                            <a:srgbClr val="FFFFFF"/>
                          </a:solidFill>
                          <a:latin typeface="Muli"/>
                        </a:rPr>
                        <a:t>NGƯỜI BÁN THỰC HIÊN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Muli"/>
                        </a:rPr>
                        <a:t>HỆ THỐNG HOẠT ĐỘNG</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516599">
                <a:tc>
                  <a:txBody>
                    <a:bodyPr/>
                    <a:lstStyle/>
                    <a:p>
                      <a:pPr algn="l">
                        <a:lnSpc>
                          <a:spcPts val="2520"/>
                        </a:lnSpc>
                        <a:defRPr/>
                      </a:pPr>
                      <a:r>
                        <a:rPr lang="en-US" sz="1800">
                          <a:solidFill>
                            <a:srgbClr val="FFFFFF"/>
                          </a:solidFill>
                          <a:latin typeface="Muli"/>
                        </a:rPr>
                        <a:t>1. Người bán vào trang web</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516599">
                <a:tc>
                  <a:txBody>
                    <a:bodyPr/>
                    <a:lstStyle/>
                    <a:p>
                      <a:pPr algn="l">
                        <a:lnSpc>
                          <a:spcPts val="2520"/>
                        </a:lnSpc>
                        <a:defRPr/>
                      </a:pPr>
                      <a:r>
                        <a:rPr lang="en-US" sz="1800">
                          <a:solidFill>
                            <a:srgbClr val="FFFFFF"/>
                          </a:solidFill>
                          <a:latin typeface="Muli"/>
                        </a:rPr>
                        <a:t>2. Bấm vào nút Login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516599">
                <a:tc>
                  <a:txBody>
                    <a:bodyPr/>
                    <a:lstStyle/>
                    <a:p>
                      <a:pPr algn="l">
                        <a:lnSpc>
                          <a:spcPts val="2520"/>
                        </a:lnSpc>
                        <a:defRPr/>
                      </a:pPr>
                      <a:r>
                        <a:rPr lang="en-US" sz="1800">
                          <a:solidFill>
                            <a:srgbClr val="FFFFFF"/>
                          </a:solidFill>
                          <a:latin typeface="Muli"/>
                        </a:rPr>
                        <a:t>3. Đăng nhập vào với quyền là admin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516599">
                <a:tc>
                  <a:txBody>
                    <a:bodyPr/>
                    <a:lstStyle/>
                    <a:p>
                      <a:pPr algn="l">
                        <a:lnSpc>
                          <a:spcPts val="2520"/>
                        </a:lnSpc>
                        <a:defRPr/>
                      </a:pPr>
                      <a:r>
                        <a:rPr lang="en-US" sz="1800">
                          <a:solidFill>
                            <a:srgbClr val="FFFFFF"/>
                          </a:solidFill>
                          <a:latin typeface="Muli"/>
                        </a:rPr>
                        <a:t>4. Sau đó bấm vào mục All Perfumes , Add Perfumes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516599">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520"/>
                        </a:lnSpc>
                        <a:defRPr/>
                      </a:pPr>
                      <a:r>
                        <a:rPr lang="en-US" sz="1800">
                          <a:solidFill>
                            <a:srgbClr val="FFFFFF"/>
                          </a:solidFill>
                          <a:latin typeface="Muli"/>
                        </a:rPr>
                        <a:t>5. Hệ thống truy xuất đến trang quản lý sản phẩm</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727066">
                <a:tc>
                  <a:txBody>
                    <a:bodyPr/>
                    <a:lstStyle/>
                    <a:p>
                      <a:pPr algn="l">
                        <a:lnSpc>
                          <a:spcPts val="2520"/>
                        </a:lnSpc>
                        <a:defRPr/>
                      </a:pPr>
                      <a:r>
                        <a:rPr lang="en-US" sz="1800">
                          <a:solidFill>
                            <a:srgbClr val="FFFFFF"/>
                          </a:solidFill>
                          <a:latin typeface="Muli"/>
                        </a:rPr>
                        <a:t>6. Sau đó ta có thể xem, thêm, xóa các sản phẩm mà người bán đó đăng bán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516599">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520"/>
                        </a:lnSpc>
                        <a:defRPr/>
                      </a:pPr>
                      <a:r>
                        <a:rPr lang="en-US" sz="1800">
                          <a:solidFill>
                            <a:srgbClr val="FFFFFF"/>
                          </a:solidFill>
                          <a:latin typeface="Muli"/>
                        </a:rPr>
                        <a:t>7. Cập nhật thông tin CSDL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028700" y="1028700"/>
            <a:ext cx="10081731" cy="1885950"/>
          </a:xfrm>
          <a:prstGeom prst="rect">
            <a:avLst/>
          </a:prstGeom>
        </p:spPr>
        <p:txBody>
          <a:bodyPr lIns="0" tIns="0" rIns="0" bIns="0" rtlCol="0" anchor="t">
            <a:spAutoFit/>
          </a:bodyPr>
          <a:lstStyle/>
          <a:p>
            <a:pPr>
              <a:lnSpc>
                <a:spcPts val="7440"/>
              </a:lnSpc>
            </a:pPr>
            <a:r>
              <a:rPr lang="en-US" sz="6200">
                <a:solidFill>
                  <a:srgbClr val="FFFFFF"/>
                </a:solidFill>
                <a:latin typeface="Muli Bold"/>
              </a:rPr>
              <a:t>3.8 Usecase quản lý sản phẩm của người bán</a:t>
            </a:r>
          </a:p>
        </p:txBody>
      </p:sp>
    </p:spTree>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917646"/>
            <a:ext cx="7243281" cy="4451708"/>
            <a:chOff x="0" y="0"/>
            <a:chExt cx="9657708" cy="5935610"/>
          </a:xfrm>
        </p:grpSpPr>
        <p:sp>
          <p:nvSpPr>
            <p:cNvPr id="3" name="AutoShape 3"/>
            <p:cNvSpPr/>
            <p:nvPr/>
          </p:nvSpPr>
          <p:spPr>
            <a:xfrm>
              <a:off x="0" y="2766486"/>
              <a:ext cx="1132833" cy="47367"/>
            </a:xfrm>
            <a:prstGeom prst="rect">
              <a:avLst/>
            </a:prstGeom>
            <a:solidFill>
              <a:srgbClr val="FFFFFF"/>
            </a:solidFill>
          </p:spPr>
        </p:sp>
        <p:sp>
          <p:nvSpPr>
            <p:cNvPr id="4" name="TextBox 4"/>
            <p:cNvSpPr txBox="1"/>
            <p:nvPr/>
          </p:nvSpPr>
          <p:spPr>
            <a:xfrm>
              <a:off x="0" y="3741586"/>
              <a:ext cx="8720392" cy="2203699"/>
            </a:xfrm>
            <a:prstGeom prst="rect">
              <a:avLst/>
            </a:prstGeom>
          </p:spPr>
          <p:txBody>
            <a:bodyPr lIns="0" tIns="0" rIns="0" bIns="0" rtlCol="0" anchor="t">
              <a:spAutoFit/>
            </a:bodyPr>
            <a:lstStyle/>
            <a:p>
              <a:pPr>
                <a:lnSpc>
                  <a:spcPts val="3360"/>
                </a:lnSpc>
              </a:pPr>
              <a:r>
                <a:rPr lang="en-US" sz="2400" spc="48">
                  <a:solidFill>
                    <a:srgbClr val="FFFFFF"/>
                  </a:solidFill>
                  <a:latin typeface="Muli"/>
                </a:rPr>
                <a:t>Mô tả: Cho phép khách hàng vãng lai có thể tạo tài khoản mới và có thể trở thành khách hàng</a:t>
              </a:r>
            </a:p>
            <a:p>
              <a:pPr>
                <a:lnSpc>
                  <a:spcPts val="3359"/>
                </a:lnSpc>
              </a:pPr>
              <a:endParaRPr lang="en-US" sz="2400" spc="48">
                <a:solidFill>
                  <a:srgbClr val="FFFFFF"/>
                </a:solidFill>
                <a:latin typeface="Muli"/>
              </a:endParaRPr>
            </a:p>
          </p:txBody>
        </p:sp>
        <p:sp>
          <p:nvSpPr>
            <p:cNvPr id="5" name="TextBox 5"/>
            <p:cNvSpPr txBox="1"/>
            <p:nvPr/>
          </p:nvSpPr>
          <p:spPr>
            <a:xfrm>
              <a:off x="0" y="45146"/>
              <a:ext cx="9657708" cy="1854200"/>
            </a:xfrm>
            <a:prstGeom prst="rect">
              <a:avLst/>
            </a:prstGeom>
          </p:spPr>
          <p:txBody>
            <a:bodyPr lIns="0" tIns="0" rIns="0" bIns="0" rtlCol="0" anchor="t">
              <a:spAutoFit/>
            </a:bodyPr>
            <a:lstStyle/>
            <a:p>
              <a:pPr>
                <a:lnSpc>
                  <a:spcPts val="5483"/>
                </a:lnSpc>
              </a:pPr>
              <a:r>
                <a:rPr lang="en-US" sz="4569">
                  <a:solidFill>
                    <a:srgbClr val="FFFFFF"/>
                  </a:solidFill>
                  <a:latin typeface="Muli Bold"/>
                </a:rPr>
                <a:t>3.9 USECASE TẠO TÀI KHOẢN</a:t>
              </a:r>
            </a:p>
          </p:txBody>
        </p:sp>
      </p:grpSp>
      <p:sp>
        <p:nvSpPr>
          <p:cNvPr id="6" name="Freeform 6"/>
          <p:cNvSpPr/>
          <p:nvPr/>
        </p:nvSpPr>
        <p:spPr>
          <a:xfrm>
            <a:off x="10651501" y="2425658"/>
            <a:ext cx="6607799" cy="5435684"/>
          </a:xfrm>
          <a:custGeom>
            <a:avLst/>
            <a:gdLst/>
            <a:ahLst/>
            <a:cxnLst/>
            <a:rect l="l" t="t" r="r" b="b"/>
            <a:pathLst>
              <a:path w="6607799" h="5435684">
                <a:moveTo>
                  <a:pt x="0" y="0"/>
                </a:moveTo>
                <a:lnTo>
                  <a:pt x="6607799" y="0"/>
                </a:lnTo>
                <a:lnTo>
                  <a:pt x="6607799" y="5435684"/>
                </a:lnTo>
                <a:lnTo>
                  <a:pt x="0" y="5435684"/>
                </a:lnTo>
                <a:lnTo>
                  <a:pt x="0" y="0"/>
                </a:lnTo>
                <a:close/>
              </a:path>
            </a:pathLst>
          </a:custGeom>
          <a:blipFill>
            <a:blip r:embed="rId2"/>
            <a:stretch>
              <a:fillRect/>
            </a:stretch>
          </a:blipFill>
        </p:spPr>
      </p:sp>
    </p:spTree>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917646"/>
            <a:ext cx="7243281" cy="4451708"/>
            <a:chOff x="0" y="0"/>
            <a:chExt cx="9657708" cy="5935610"/>
          </a:xfrm>
        </p:grpSpPr>
        <p:sp>
          <p:nvSpPr>
            <p:cNvPr id="3" name="AutoShape 3"/>
            <p:cNvSpPr/>
            <p:nvPr/>
          </p:nvSpPr>
          <p:spPr>
            <a:xfrm>
              <a:off x="0" y="2766486"/>
              <a:ext cx="1132833" cy="47367"/>
            </a:xfrm>
            <a:prstGeom prst="rect">
              <a:avLst/>
            </a:prstGeom>
            <a:solidFill>
              <a:srgbClr val="FFFFFF"/>
            </a:solidFill>
          </p:spPr>
        </p:sp>
        <p:sp>
          <p:nvSpPr>
            <p:cNvPr id="4" name="TextBox 4"/>
            <p:cNvSpPr txBox="1"/>
            <p:nvPr/>
          </p:nvSpPr>
          <p:spPr>
            <a:xfrm>
              <a:off x="0" y="3741586"/>
              <a:ext cx="8720392" cy="2203699"/>
            </a:xfrm>
            <a:prstGeom prst="rect">
              <a:avLst/>
            </a:prstGeom>
          </p:spPr>
          <p:txBody>
            <a:bodyPr lIns="0" tIns="0" rIns="0" bIns="0" rtlCol="0" anchor="t">
              <a:spAutoFit/>
            </a:bodyPr>
            <a:lstStyle/>
            <a:p>
              <a:pPr>
                <a:lnSpc>
                  <a:spcPts val="3360"/>
                </a:lnSpc>
              </a:pPr>
              <a:r>
                <a:rPr lang="en-US" sz="2400" spc="48">
                  <a:solidFill>
                    <a:srgbClr val="FFFFFF"/>
                  </a:solidFill>
                  <a:latin typeface="Muli"/>
                </a:rPr>
                <a:t>Mô tả: Cho phép khách hàng vãng lai có thể tạo tài khoản mới và có thể trở thành khách hàng</a:t>
              </a:r>
            </a:p>
            <a:p>
              <a:pPr>
                <a:lnSpc>
                  <a:spcPts val="3359"/>
                </a:lnSpc>
              </a:pPr>
              <a:endParaRPr lang="en-US" sz="2400" spc="48">
                <a:solidFill>
                  <a:srgbClr val="FFFFFF"/>
                </a:solidFill>
                <a:latin typeface="Muli"/>
              </a:endParaRPr>
            </a:p>
          </p:txBody>
        </p:sp>
        <p:sp>
          <p:nvSpPr>
            <p:cNvPr id="5" name="TextBox 5"/>
            <p:cNvSpPr txBox="1"/>
            <p:nvPr/>
          </p:nvSpPr>
          <p:spPr>
            <a:xfrm>
              <a:off x="0" y="45146"/>
              <a:ext cx="9657708" cy="1854200"/>
            </a:xfrm>
            <a:prstGeom prst="rect">
              <a:avLst/>
            </a:prstGeom>
          </p:spPr>
          <p:txBody>
            <a:bodyPr lIns="0" tIns="0" rIns="0" bIns="0" rtlCol="0" anchor="t">
              <a:spAutoFit/>
            </a:bodyPr>
            <a:lstStyle/>
            <a:p>
              <a:pPr>
                <a:lnSpc>
                  <a:spcPts val="5483"/>
                </a:lnSpc>
              </a:pPr>
              <a:r>
                <a:rPr lang="en-US" sz="4569">
                  <a:solidFill>
                    <a:srgbClr val="FFFFFF"/>
                  </a:solidFill>
                  <a:latin typeface="Muli Bold"/>
                </a:rPr>
                <a:t>3.9 USECASE TẠO TÀI KHOẢN</a:t>
              </a:r>
            </a:p>
          </p:txBody>
        </p:sp>
      </p:grpSp>
      <p:graphicFrame>
        <p:nvGraphicFramePr>
          <p:cNvPr id="6" name="Table 6"/>
          <p:cNvGraphicFramePr>
            <a:graphicFrameLocks noGrp="1"/>
          </p:cNvGraphicFramePr>
          <p:nvPr/>
        </p:nvGraphicFramePr>
        <p:xfrm>
          <a:off x="8029092" y="1595437"/>
          <a:ext cx="6153472" cy="7823200"/>
        </p:xfrm>
        <a:graphic>
          <a:graphicData uri="http://schemas.openxmlformats.org/drawingml/2006/table">
            <a:tbl>
              <a:tblPr/>
              <a:tblGrid>
                <a:gridCol w="3223317">
                  <a:extLst>
                    <a:ext uri="{9D8B030D-6E8A-4147-A177-3AD203B41FA5}">
                      <a16:colId xmlns:a16="http://schemas.microsoft.com/office/drawing/2014/main" val="20000"/>
                    </a:ext>
                  </a:extLst>
                </a:gridCol>
                <a:gridCol w="2930155">
                  <a:extLst>
                    <a:ext uri="{9D8B030D-6E8A-4147-A177-3AD203B41FA5}">
                      <a16:colId xmlns:a16="http://schemas.microsoft.com/office/drawing/2014/main" val="20001"/>
                    </a:ext>
                  </a:extLst>
                </a:gridCol>
              </a:tblGrid>
              <a:tr h="784208">
                <a:tc>
                  <a:txBody>
                    <a:bodyPr/>
                    <a:lstStyle/>
                    <a:p>
                      <a:pPr algn="l">
                        <a:lnSpc>
                          <a:spcPts val="2800"/>
                        </a:lnSpc>
                        <a:defRPr/>
                      </a:pPr>
                      <a:r>
                        <a:rPr lang="en-US" sz="2000">
                          <a:solidFill>
                            <a:srgbClr val="FFFFFF"/>
                          </a:solidFill>
                          <a:latin typeface="Muli"/>
                        </a:rPr>
                        <a:t>KHÁCH HÀNG VÃNG LAI THỰC HIỆN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Muli"/>
                        </a:rPr>
                        <a:t>HỆ THỐNG HOẠT ĐỘNG</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516430">
                <a:tc>
                  <a:txBody>
                    <a:bodyPr/>
                    <a:lstStyle/>
                    <a:p>
                      <a:pPr algn="l">
                        <a:lnSpc>
                          <a:spcPts val="2520"/>
                        </a:lnSpc>
                        <a:defRPr/>
                      </a:pPr>
                      <a:r>
                        <a:rPr lang="en-US" sz="1800">
                          <a:solidFill>
                            <a:srgbClr val="FFFFFF"/>
                          </a:solidFill>
                          <a:latin typeface="Muli"/>
                        </a:rPr>
                        <a:t>1. Khách vãng lai vào trang web</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516430">
                <a:tc>
                  <a:txBody>
                    <a:bodyPr/>
                    <a:lstStyle/>
                    <a:p>
                      <a:pPr algn="l">
                        <a:lnSpc>
                          <a:spcPts val="2520"/>
                        </a:lnSpc>
                        <a:defRPr/>
                      </a:pPr>
                      <a:r>
                        <a:rPr lang="en-US" sz="1800">
                          <a:solidFill>
                            <a:srgbClr val="FFFFFF"/>
                          </a:solidFill>
                          <a:latin typeface="Muli"/>
                        </a:rPr>
                        <a:t>2. Bấm vào nút Login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43600">
                <a:tc>
                  <a:txBody>
                    <a:bodyPr/>
                    <a:lstStyle/>
                    <a:p>
                      <a:pPr algn="l">
                        <a:lnSpc>
                          <a:spcPts val="2520"/>
                        </a:lnSpc>
                        <a:defRPr/>
                      </a:pPr>
                      <a:r>
                        <a:rPr lang="en-US" sz="1800">
                          <a:solidFill>
                            <a:srgbClr val="FFFFFF"/>
                          </a:solidFill>
                          <a:latin typeface="Muli"/>
                        </a:rPr>
                        <a:t>3. Người dùng được chuyển đến trang Login sau đó bấm vào nút Create Account</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726827">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520"/>
                        </a:lnSpc>
                        <a:defRPr/>
                      </a:pPr>
                      <a:r>
                        <a:rPr lang="en-US" sz="1800">
                          <a:solidFill>
                            <a:srgbClr val="FFFFFF"/>
                          </a:solidFill>
                          <a:latin typeface="Muli"/>
                        </a:rPr>
                        <a:t>4. Hệ thống truy xuất đến trang đăng ký tài khoản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726827">
                <a:tc>
                  <a:txBody>
                    <a:bodyPr/>
                    <a:lstStyle/>
                    <a:p>
                      <a:pPr algn="l">
                        <a:lnSpc>
                          <a:spcPts val="2520"/>
                        </a:lnSpc>
                        <a:defRPr/>
                      </a:pPr>
                      <a:r>
                        <a:rPr lang="en-US" sz="1800">
                          <a:solidFill>
                            <a:srgbClr val="FFFFFF"/>
                          </a:solidFill>
                          <a:latin typeface="Muli"/>
                        </a:rPr>
                        <a:t>5. Khách hàng vãng lai nhập thông tin và gửi</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516430">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520"/>
                        </a:lnSpc>
                        <a:defRPr/>
                      </a:pPr>
                      <a:r>
                        <a:rPr lang="en-US" sz="1800">
                          <a:solidFill>
                            <a:srgbClr val="FFFFFF"/>
                          </a:solidFill>
                          <a:latin typeface="Muli"/>
                        </a:rPr>
                        <a:t>6. Cập nhật thông tin CSDL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917646"/>
            <a:ext cx="7243281" cy="4451708"/>
            <a:chOff x="0" y="0"/>
            <a:chExt cx="9657708" cy="5935610"/>
          </a:xfrm>
        </p:grpSpPr>
        <p:sp>
          <p:nvSpPr>
            <p:cNvPr id="3" name="AutoShape 3"/>
            <p:cNvSpPr/>
            <p:nvPr/>
          </p:nvSpPr>
          <p:spPr>
            <a:xfrm>
              <a:off x="0" y="2766486"/>
              <a:ext cx="1132833" cy="47367"/>
            </a:xfrm>
            <a:prstGeom prst="rect">
              <a:avLst/>
            </a:prstGeom>
            <a:solidFill>
              <a:srgbClr val="FFFFFF"/>
            </a:solidFill>
          </p:spPr>
        </p:sp>
        <p:sp>
          <p:nvSpPr>
            <p:cNvPr id="4" name="TextBox 4"/>
            <p:cNvSpPr txBox="1"/>
            <p:nvPr/>
          </p:nvSpPr>
          <p:spPr>
            <a:xfrm>
              <a:off x="0" y="3741586"/>
              <a:ext cx="8720392" cy="2203699"/>
            </a:xfrm>
            <a:prstGeom prst="rect">
              <a:avLst/>
            </a:prstGeom>
          </p:spPr>
          <p:txBody>
            <a:bodyPr lIns="0" tIns="0" rIns="0" bIns="0" rtlCol="0" anchor="t">
              <a:spAutoFit/>
            </a:bodyPr>
            <a:lstStyle/>
            <a:p>
              <a:pPr>
                <a:lnSpc>
                  <a:spcPts val="3360"/>
                </a:lnSpc>
              </a:pPr>
              <a:r>
                <a:rPr lang="en-US" sz="2400" spc="48">
                  <a:solidFill>
                    <a:srgbClr val="FFFFFF"/>
                  </a:solidFill>
                  <a:latin typeface="Muli"/>
                </a:rPr>
                <a:t>Mô tả: Cho phép quản trị viên, người bán, khách hàng lấy lại tài khoản của mình khi bị quên mật khẩu</a:t>
              </a:r>
            </a:p>
            <a:p>
              <a:pPr>
                <a:lnSpc>
                  <a:spcPts val="3359"/>
                </a:lnSpc>
              </a:pPr>
              <a:endParaRPr lang="en-US" sz="2400" spc="48">
                <a:solidFill>
                  <a:srgbClr val="FFFFFF"/>
                </a:solidFill>
                <a:latin typeface="Muli"/>
              </a:endParaRPr>
            </a:p>
          </p:txBody>
        </p:sp>
        <p:sp>
          <p:nvSpPr>
            <p:cNvPr id="5" name="TextBox 5"/>
            <p:cNvSpPr txBox="1"/>
            <p:nvPr/>
          </p:nvSpPr>
          <p:spPr>
            <a:xfrm>
              <a:off x="0" y="45146"/>
              <a:ext cx="9657708" cy="1854200"/>
            </a:xfrm>
            <a:prstGeom prst="rect">
              <a:avLst/>
            </a:prstGeom>
          </p:spPr>
          <p:txBody>
            <a:bodyPr lIns="0" tIns="0" rIns="0" bIns="0" rtlCol="0" anchor="t">
              <a:spAutoFit/>
            </a:bodyPr>
            <a:lstStyle/>
            <a:p>
              <a:pPr>
                <a:lnSpc>
                  <a:spcPts val="5483"/>
                </a:lnSpc>
              </a:pPr>
              <a:r>
                <a:rPr lang="en-US" sz="4569">
                  <a:solidFill>
                    <a:srgbClr val="FFFFFF"/>
                  </a:solidFill>
                  <a:latin typeface="Muli Bold"/>
                </a:rPr>
                <a:t>3.10 USECASE QUÊN MẬT KHẨU</a:t>
              </a:r>
            </a:p>
          </p:txBody>
        </p:sp>
      </p:grpSp>
      <p:sp>
        <p:nvSpPr>
          <p:cNvPr id="6" name="Freeform 6"/>
          <p:cNvSpPr/>
          <p:nvPr/>
        </p:nvSpPr>
        <p:spPr>
          <a:xfrm>
            <a:off x="8979587" y="2323417"/>
            <a:ext cx="8279713" cy="5640166"/>
          </a:xfrm>
          <a:custGeom>
            <a:avLst/>
            <a:gdLst/>
            <a:ahLst/>
            <a:cxnLst/>
            <a:rect l="l" t="t" r="r" b="b"/>
            <a:pathLst>
              <a:path w="8279713" h="5640166">
                <a:moveTo>
                  <a:pt x="0" y="0"/>
                </a:moveTo>
                <a:lnTo>
                  <a:pt x="8279713" y="0"/>
                </a:lnTo>
                <a:lnTo>
                  <a:pt x="8279713" y="5640166"/>
                </a:lnTo>
                <a:lnTo>
                  <a:pt x="0" y="5640166"/>
                </a:lnTo>
                <a:lnTo>
                  <a:pt x="0" y="0"/>
                </a:lnTo>
                <a:close/>
              </a:path>
            </a:pathLst>
          </a:custGeom>
          <a:blipFill>
            <a:blip r:embed="rId2"/>
            <a:stretch>
              <a:fillRect/>
            </a:stretch>
          </a:blipFill>
        </p:spPr>
      </p:sp>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917646"/>
            <a:ext cx="7243281" cy="4451708"/>
            <a:chOff x="0" y="0"/>
            <a:chExt cx="9657708" cy="5935610"/>
          </a:xfrm>
        </p:grpSpPr>
        <p:sp>
          <p:nvSpPr>
            <p:cNvPr id="3" name="AutoShape 3"/>
            <p:cNvSpPr/>
            <p:nvPr/>
          </p:nvSpPr>
          <p:spPr>
            <a:xfrm>
              <a:off x="0" y="2766486"/>
              <a:ext cx="1132833" cy="47367"/>
            </a:xfrm>
            <a:prstGeom prst="rect">
              <a:avLst/>
            </a:prstGeom>
            <a:solidFill>
              <a:srgbClr val="FFFFFF"/>
            </a:solidFill>
          </p:spPr>
        </p:sp>
        <p:sp>
          <p:nvSpPr>
            <p:cNvPr id="4" name="TextBox 4"/>
            <p:cNvSpPr txBox="1"/>
            <p:nvPr/>
          </p:nvSpPr>
          <p:spPr>
            <a:xfrm>
              <a:off x="0" y="3741586"/>
              <a:ext cx="8720392" cy="2203699"/>
            </a:xfrm>
            <a:prstGeom prst="rect">
              <a:avLst/>
            </a:prstGeom>
          </p:spPr>
          <p:txBody>
            <a:bodyPr lIns="0" tIns="0" rIns="0" bIns="0" rtlCol="0" anchor="t">
              <a:spAutoFit/>
            </a:bodyPr>
            <a:lstStyle/>
            <a:p>
              <a:pPr>
                <a:lnSpc>
                  <a:spcPts val="3360"/>
                </a:lnSpc>
              </a:pPr>
              <a:r>
                <a:rPr lang="en-US" sz="2400" spc="48">
                  <a:solidFill>
                    <a:srgbClr val="FFFFFF"/>
                  </a:solidFill>
                  <a:latin typeface="Muli"/>
                </a:rPr>
                <a:t>Mô tả: Cho phép quản trị viên, người bán, khách hàng lấy lại tài khoản của mình khi bị quên mật khẩu</a:t>
              </a:r>
            </a:p>
            <a:p>
              <a:pPr>
                <a:lnSpc>
                  <a:spcPts val="3359"/>
                </a:lnSpc>
              </a:pPr>
              <a:endParaRPr lang="en-US" sz="2400" spc="48">
                <a:solidFill>
                  <a:srgbClr val="FFFFFF"/>
                </a:solidFill>
                <a:latin typeface="Muli"/>
              </a:endParaRPr>
            </a:p>
          </p:txBody>
        </p:sp>
        <p:sp>
          <p:nvSpPr>
            <p:cNvPr id="5" name="TextBox 5"/>
            <p:cNvSpPr txBox="1"/>
            <p:nvPr/>
          </p:nvSpPr>
          <p:spPr>
            <a:xfrm>
              <a:off x="0" y="45146"/>
              <a:ext cx="9657708" cy="1854200"/>
            </a:xfrm>
            <a:prstGeom prst="rect">
              <a:avLst/>
            </a:prstGeom>
          </p:spPr>
          <p:txBody>
            <a:bodyPr lIns="0" tIns="0" rIns="0" bIns="0" rtlCol="0" anchor="t">
              <a:spAutoFit/>
            </a:bodyPr>
            <a:lstStyle/>
            <a:p>
              <a:pPr>
                <a:lnSpc>
                  <a:spcPts val="5483"/>
                </a:lnSpc>
              </a:pPr>
              <a:r>
                <a:rPr lang="en-US" sz="4569">
                  <a:solidFill>
                    <a:srgbClr val="FFFFFF"/>
                  </a:solidFill>
                  <a:latin typeface="Muli Bold"/>
                </a:rPr>
                <a:t>3.10 USECASE QUÊN MẬT KHẨU</a:t>
              </a:r>
            </a:p>
          </p:txBody>
        </p:sp>
      </p:grpSp>
      <p:graphicFrame>
        <p:nvGraphicFramePr>
          <p:cNvPr id="6" name="Table 6"/>
          <p:cNvGraphicFramePr>
            <a:graphicFrameLocks noGrp="1"/>
          </p:cNvGraphicFramePr>
          <p:nvPr/>
        </p:nvGraphicFramePr>
        <p:xfrm>
          <a:off x="7507669" y="1833562"/>
          <a:ext cx="8668117" cy="6172200"/>
        </p:xfrm>
        <a:graphic>
          <a:graphicData uri="http://schemas.openxmlformats.org/drawingml/2006/table">
            <a:tbl>
              <a:tblPr/>
              <a:tblGrid>
                <a:gridCol w="4476670">
                  <a:extLst>
                    <a:ext uri="{9D8B030D-6E8A-4147-A177-3AD203B41FA5}">
                      <a16:colId xmlns:a16="http://schemas.microsoft.com/office/drawing/2014/main" val="20000"/>
                    </a:ext>
                  </a:extLst>
                </a:gridCol>
                <a:gridCol w="4191447">
                  <a:extLst>
                    <a:ext uri="{9D8B030D-6E8A-4147-A177-3AD203B41FA5}">
                      <a16:colId xmlns:a16="http://schemas.microsoft.com/office/drawing/2014/main" val="20001"/>
                    </a:ext>
                  </a:extLst>
                </a:gridCol>
              </a:tblGrid>
              <a:tr h="1045915">
                <a:tc>
                  <a:txBody>
                    <a:bodyPr/>
                    <a:lstStyle/>
                    <a:p>
                      <a:pPr algn="l">
                        <a:lnSpc>
                          <a:spcPts val="2800"/>
                        </a:lnSpc>
                        <a:defRPr/>
                      </a:pPr>
                      <a:r>
                        <a:rPr lang="en-US" sz="2000">
                          <a:solidFill>
                            <a:srgbClr val="FFFFFF"/>
                          </a:solidFill>
                          <a:latin typeface="Muli"/>
                        </a:rPr>
                        <a:t>QUẢN TRỊ VIÊN, KHÁCH HÀNG, NGƯỜI BÁN THỰC HIÊN</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Muli"/>
                        </a:rPr>
                        <a:t>HỆ THỐNG HOẠT ĐỘNG</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969384">
                <a:tc>
                  <a:txBody>
                    <a:bodyPr/>
                    <a:lstStyle/>
                    <a:p>
                      <a:pPr algn="l">
                        <a:lnSpc>
                          <a:spcPts val="2520"/>
                        </a:lnSpc>
                        <a:defRPr/>
                      </a:pPr>
                      <a:r>
                        <a:rPr lang="en-US" sz="1800">
                          <a:solidFill>
                            <a:srgbClr val="FFFFFF"/>
                          </a:solidFill>
                          <a:latin typeface="Muli"/>
                        </a:rPr>
                        <a:t>1. Quản trị viên, người bán, khách hàng vào trang web</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tc>
                  <a:txBody>
                    <a:bodyPr/>
                    <a:lstStyle/>
                    <a:p>
                      <a:pPr algn="l">
                        <a:lnSpc>
                          <a:spcPts val="1120"/>
                        </a:lnSpc>
                        <a:defRPr/>
                      </a:pPr>
                      <a:r>
                        <a:rPr lang="en-US" sz="800">
                          <a:solidFill>
                            <a:srgbClr val="FFFFFF"/>
                          </a:solidFill>
                          <a:latin typeface="Muli"/>
                        </a:rPr>
                        <a:t> </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688773">
                <a:tc>
                  <a:txBody>
                    <a:bodyPr/>
                    <a:lstStyle/>
                    <a:p>
                      <a:pPr algn="l">
                        <a:lnSpc>
                          <a:spcPts val="2520"/>
                        </a:lnSpc>
                        <a:defRPr/>
                      </a:pPr>
                      <a:r>
                        <a:rPr lang="en-US" sz="1800">
                          <a:solidFill>
                            <a:srgbClr val="FFFFFF"/>
                          </a:solidFill>
                          <a:latin typeface="Muli"/>
                        </a:rPr>
                        <a:t>2. Chọn vào mục Forgot Password</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tc>
                  <a:txBody>
                    <a:bodyPr/>
                    <a:lstStyle/>
                    <a:p>
                      <a:pPr algn="l">
                        <a:lnSpc>
                          <a:spcPts val="1120"/>
                        </a:lnSpc>
                        <a:defRPr/>
                      </a:pPr>
                      <a:r>
                        <a:rPr lang="en-US" sz="800">
                          <a:solidFill>
                            <a:srgbClr val="FFFFFF"/>
                          </a:solidFill>
                          <a:latin typeface="Muli"/>
                        </a:rPr>
                        <a:t> </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69384">
                <a:tc>
                  <a:txBody>
                    <a:bodyPr/>
                    <a:lstStyle/>
                    <a:p>
                      <a:pPr algn="l">
                        <a:lnSpc>
                          <a:spcPts val="1120"/>
                        </a:lnSpc>
                        <a:defRPr/>
                      </a:pPr>
                      <a:r>
                        <a:rPr lang="en-US" sz="800">
                          <a:solidFill>
                            <a:srgbClr val="FFFFFF"/>
                          </a:solidFill>
                          <a:latin typeface="Muli"/>
                        </a:rPr>
                        <a:t> </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tc>
                  <a:txBody>
                    <a:bodyPr/>
                    <a:lstStyle/>
                    <a:p>
                      <a:pPr algn="l">
                        <a:lnSpc>
                          <a:spcPts val="2520"/>
                        </a:lnSpc>
                        <a:defRPr/>
                      </a:pPr>
                      <a:r>
                        <a:rPr lang="en-US" sz="1800">
                          <a:solidFill>
                            <a:srgbClr val="FFFFFF"/>
                          </a:solidFill>
                          <a:latin typeface="Muli"/>
                        </a:rPr>
                        <a:t>3. Hệ thống truy xuất đến trang Forgot Password</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241492">
                <a:tc>
                  <a:txBody>
                    <a:bodyPr/>
                    <a:lstStyle/>
                    <a:p>
                      <a:pPr algn="l">
                        <a:lnSpc>
                          <a:spcPts val="2520"/>
                        </a:lnSpc>
                        <a:defRPr/>
                      </a:pPr>
                      <a:r>
                        <a:rPr lang="en-US" sz="1800">
                          <a:solidFill>
                            <a:srgbClr val="FFFFFF"/>
                          </a:solidFill>
                          <a:latin typeface="Muli"/>
                        </a:rPr>
                        <a:t>4. Người dùng nhập thông tin username và email để lấy lại mật khẩu sau đó bấm nút Update</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tc>
                  <a:txBody>
                    <a:bodyPr/>
                    <a:lstStyle/>
                    <a:p>
                      <a:pPr algn="l">
                        <a:lnSpc>
                          <a:spcPts val="1120"/>
                        </a:lnSpc>
                        <a:defRPr/>
                      </a:pPr>
                      <a:r>
                        <a:rPr lang="en-US" sz="800">
                          <a:solidFill>
                            <a:srgbClr val="FFFFFF"/>
                          </a:solidFill>
                          <a:latin typeface="Muli"/>
                        </a:rPr>
                        <a:t> </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69384">
                <a:tc>
                  <a:txBody>
                    <a:bodyPr/>
                    <a:lstStyle/>
                    <a:p>
                      <a:pPr algn="l">
                        <a:lnSpc>
                          <a:spcPts val="1120"/>
                        </a:lnSpc>
                        <a:defRPr/>
                      </a:pPr>
                      <a:r>
                        <a:rPr lang="en-US" sz="800">
                          <a:solidFill>
                            <a:srgbClr val="FFFFFF"/>
                          </a:solidFill>
                          <a:latin typeface="Muli"/>
                        </a:rPr>
                        <a:t> </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tc>
                  <a:txBody>
                    <a:bodyPr/>
                    <a:lstStyle/>
                    <a:p>
                      <a:pPr algn="l">
                        <a:lnSpc>
                          <a:spcPts val="2520"/>
                        </a:lnSpc>
                        <a:defRPr/>
                      </a:pPr>
                      <a:r>
                        <a:rPr lang="en-US" sz="1800">
                          <a:solidFill>
                            <a:srgbClr val="FFFFFF"/>
                          </a:solidFill>
                          <a:latin typeface="Muli"/>
                        </a:rPr>
                        <a:t>5. Hệ thống gửi thông tin mật khẩu qua email</a:t>
                      </a:r>
                      <a:endParaRPr lang="en-US" sz="1100"/>
                    </a:p>
                  </a:txBody>
                  <a:tcPr marL="190500" marR="190500" marT="190500" marB="190500" anchor="ctr">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551397" cy="10287000"/>
          </a:xfrm>
          <a:prstGeom prst="rect">
            <a:avLst/>
          </a:prstGeom>
          <a:solidFill>
            <a:srgbClr val="36605B"/>
          </a:solidFill>
        </p:spPr>
      </p:sp>
      <p:sp>
        <p:nvSpPr>
          <p:cNvPr id="3" name="TextBox 3"/>
          <p:cNvSpPr txBox="1"/>
          <p:nvPr/>
        </p:nvSpPr>
        <p:spPr>
          <a:xfrm>
            <a:off x="896603" y="4134686"/>
            <a:ext cx="6758191"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4. Thiết kế cơ sở dữ liệu</a:t>
            </a:r>
          </a:p>
        </p:txBody>
      </p:sp>
      <p:grpSp>
        <p:nvGrpSpPr>
          <p:cNvPr id="4" name="Group 4"/>
          <p:cNvGrpSpPr/>
          <p:nvPr/>
        </p:nvGrpSpPr>
        <p:grpSpPr>
          <a:xfrm>
            <a:off x="9491495" y="5732961"/>
            <a:ext cx="6301974" cy="944269"/>
            <a:chOff x="0" y="0"/>
            <a:chExt cx="8402631" cy="1259025"/>
          </a:xfrm>
        </p:grpSpPr>
        <p:sp>
          <p:nvSpPr>
            <p:cNvPr id="5" name="TextBox 5"/>
            <p:cNvSpPr txBox="1"/>
            <p:nvPr/>
          </p:nvSpPr>
          <p:spPr>
            <a:xfrm>
              <a:off x="0" y="9525"/>
              <a:ext cx="8402631" cy="549275"/>
            </a:xfrm>
            <a:prstGeom prst="rect">
              <a:avLst/>
            </a:prstGeom>
          </p:spPr>
          <p:txBody>
            <a:bodyPr lIns="0" tIns="0" rIns="0" bIns="0" rtlCol="0" anchor="t">
              <a:spAutoFit/>
            </a:bodyPr>
            <a:lstStyle/>
            <a:p>
              <a:pPr marL="0" lvl="0" indent="0" algn="l">
                <a:lnSpc>
                  <a:spcPts val="3360"/>
                </a:lnSpc>
                <a:spcBef>
                  <a:spcPct val="0"/>
                </a:spcBef>
              </a:pPr>
              <a:r>
                <a:rPr lang="en-US" sz="2800">
                  <a:solidFill>
                    <a:srgbClr val="000000"/>
                  </a:solidFill>
                  <a:latin typeface="Muli Semi-Bold"/>
                </a:rPr>
                <a:t>4.2 Các view và hàm</a:t>
              </a:r>
            </a:p>
          </p:txBody>
        </p:sp>
        <p:sp>
          <p:nvSpPr>
            <p:cNvPr id="6" name="TextBox 6"/>
            <p:cNvSpPr txBox="1"/>
            <p:nvPr/>
          </p:nvSpPr>
          <p:spPr>
            <a:xfrm>
              <a:off x="0" y="809399"/>
              <a:ext cx="8402631" cy="449792"/>
            </a:xfrm>
            <a:prstGeom prst="rect">
              <a:avLst/>
            </a:prstGeom>
          </p:spPr>
          <p:txBody>
            <a:bodyPr lIns="0" tIns="0" rIns="0" bIns="0" rtlCol="0" anchor="t">
              <a:spAutoFit/>
            </a:bodyPr>
            <a:lstStyle/>
            <a:p>
              <a:pPr>
                <a:lnSpc>
                  <a:spcPts val="2800"/>
                </a:lnSpc>
              </a:pPr>
              <a:endParaRPr/>
            </a:p>
          </p:txBody>
        </p:sp>
      </p:grpSp>
      <p:grpSp>
        <p:nvGrpSpPr>
          <p:cNvPr id="7" name="Group 7"/>
          <p:cNvGrpSpPr/>
          <p:nvPr/>
        </p:nvGrpSpPr>
        <p:grpSpPr>
          <a:xfrm>
            <a:off x="9491495" y="1028700"/>
            <a:ext cx="6301974" cy="1782469"/>
            <a:chOff x="0" y="0"/>
            <a:chExt cx="8402631" cy="2376625"/>
          </a:xfrm>
        </p:grpSpPr>
        <p:sp>
          <p:nvSpPr>
            <p:cNvPr id="8" name="TextBox 8"/>
            <p:cNvSpPr txBox="1"/>
            <p:nvPr/>
          </p:nvSpPr>
          <p:spPr>
            <a:xfrm>
              <a:off x="0" y="9525"/>
              <a:ext cx="8402631" cy="1666875"/>
            </a:xfrm>
            <a:prstGeom prst="rect">
              <a:avLst/>
            </a:prstGeom>
          </p:spPr>
          <p:txBody>
            <a:bodyPr lIns="0" tIns="0" rIns="0" bIns="0" rtlCol="0" anchor="t">
              <a:spAutoFit/>
            </a:bodyPr>
            <a:lstStyle/>
            <a:p>
              <a:pPr>
                <a:lnSpc>
                  <a:spcPts val="3360"/>
                </a:lnSpc>
              </a:pPr>
              <a:r>
                <a:rPr lang="en-US" sz="2800">
                  <a:solidFill>
                    <a:srgbClr val="000000"/>
                  </a:solidFill>
                  <a:latin typeface="Muli Semi-Bold"/>
                </a:rPr>
                <a:t>4.1 Mô tả các thuộc tính và kiểu dữ liệu của chúng</a:t>
              </a:r>
            </a:p>
            <a:p>
              <a:pPr marL="0" lvl="0" indent="0" algn="l">
                <a:lnSpc>
                  <a:spcPts val="3360"/>
                </a:lnSpc>
                <a:spcBef>
                  <a:spcPct val="0"/>
                </a:spcBef>
              </a:pPr>
              <a:endParaRPr lang="en-US" sz="2800">
                <a:solidFill>
                  <a:srgbClr val="000000"/>
                </a:solidFill>
                <a:latin typeface="Muli Semi-Bold"/>
              </a:endParaRPr>
            </a:p>
          </p:txBody>
        </p:sp>
        <p:sp>
          <p:nvSpPr>
            <p:cNvPr id="9" name="TextBox 9"/>
            <p:cNvSpPr txBox="1"/>
            <p:nvPr/>
          </p:nvSpPr>
          <p:spPr>
            <a:xfrm>
              <a:off x="0" y="1926999"/>
              <a:ext cx="8402631" cy="449792"/>
            </a:xfrm>
            <a:prstGeom prst="rect">
              <a:avLst/>
            </a:prstGeom>
          </p:spPr>
          <p:txBody>
            <a:bodyPr lIns="0" tIns="0" rIns="0" bIns="0" rtlCol="0" anchor="t">
              <a:spAutoFit/>
            </a:bodyPr>
            <a:lstStyle/>
            <a:p>
              <a:pPr>
                <a:lnSpc>
                  <a:spcPts val="2800"/>
                </a:lnSpc>
              </a:pPr>
              <a:endParaRPr/>
            </a:p>
          </p:txBody>
        </p:sp>
      </p:grpSp>
      <p:sp>
        <p:nvSpPr>
          <p:cNvPr id="10" name="AutoShape 10"/>
          <p:cNvSpPr/>
          <p:nvPr/>
        </p:nvSpPr>
        <p:spPr>
          <a:xfrm rot="5044">
            <a:off x="8551392" y="5099092"/>
            <a:ext cx="9736614" cy="0"/>
          </a:xfrm>
          <a:prstGeom prst="line">
            <a:avLst/>
          </a:prstGeom>
          <a:ln w="28575" cap="flat">
            <a:solidFill>
              <a:srgbClr val="365236"/>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6605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190363"/>
          <a:ext cx="16230600" cy="8819859"/>
        </p:xfrm>
        <a:graphic>
          <a:graphicData uri="http://schemas.openxmlformats.org/drawingml/2006/table">
            <a:tbl>
              <a:tblPr/>
              <a:tblGrid>
                <a:gridCol w="16230600">
                  <a:extLst>
                    <a:ext uri="{9D8B030D-6E8A-4147-A177-3AD203B41FA5}">
                      <a16:colId xmlns:a16="http://schemas.microsoft.com/office/drawing/2014/main" val="20000"/>
                    </a:ext>
                  </a:extLst>
                </a:gridCol>
              </a:tblGrid>
              <a:tr h="1231901">
                <a:tc>
                  <a:txBody>
                    <a:bodyPr/>
                    <a:lstStyle/>
                    <a:p>
                      <a:pPr algn="ctr">
                        <a:lnSpc>
                          <a:spcPts val="5599"/>
                        </a:lnSpc>
                        <a:defRPr/>
                      </a:pPr>
                      <a:r>
                        <a:rPr lang="en-US" sz="3999">
                          <a:solidFill>
                            <a:srgbClr val="36605B"/>
                          </a:solidFill>
                          <a:latin typeface="Muli Semi-Bold"/>
                        </a:rPr>
                        <a:t>4.1 Mô tả các thuộc tính và kiểu dữ liệu của chúng</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213607">
                <a:tc>
                  <a:txBody>
                    <a:bodyPr/>
                    <a:lstStyle/>
                    <a:p>
                      <a:pPr algn="ctr">
                        <a:lnSpc>
                          <a:spcPts val="5599"/>
                        </a:lnSpc>
                        <a:defRPr/>
                      </a:pPr>
                      <a:r>
                        <a:rPr lang="en-US" sz="3999">
                          <a:solidFill>
                            <a:srgbClr val="FFFFFF"/>
                          </a:solidFill>
                          <a:latin typeface="Muli Semi-Bold"/>
                        </a:rPr>
                        <a:t>Bảng user</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1E4844"/>
                    </a:solidFill>
                  </a:tcPr>
                </a:tc>
                <a:extLst>
                  <a:ext uri="{0D108BD9-81ED-4DB2-BD59-A6C34878D82A}">
                    <a16:rowId xmlns:a16="http://schemas.microsoft.com/office/drawing/2014/main" val="10001"/>
                  </a:ext>
                </a:extLst>
              </a:tr>
              <a:tr h="6374351">
                <a:tc>
                  <a:txBody>
                    <a:bodyPr/>
                    <a:lstStyle/>
                    <a:p>
                      <a:pPr algn="l">
                        <a:lnSpc>
                          <a:spcPts val="2800"/>
                        </a:lnSpc>
                        <a:defRPr/>
                      </a:pP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3" name="Freeform 3"/>
          <p:cNvSpPr/>
          <p:nvPr/>
        </p:nvSpPr>
        <p:spPr>
          <a:xfrm>
            <a:off x="1028700" y="4033166"/>
            <a:ext cx="16230600" cy="5490997"/>
          </a:xfrm>
          <a:custGeom>
            <a:avLst/>
            <a:gdLst/>
            <a:ahLst/>
            <a:cxnLst/>
            <a:rect l="l" t="t" r="r" b="b"/>
            <a:pathLst>
              <a:path w="16230600" h="5490997">
                <a:moveTo>
                  <a:pt x="0" y="0"/>
                </a:moveTo>
                <a:lnTo>
                  <a:pt x="16230600" y="0"/>
                </a:lnTo>
                <a:lnTo>
                  <a:pt x="16230600" y="5490996"/>
                </a:lnTo>
                <a:lnTo>
                  <a:pt x="0" y="5490996"/>
                </a:lnTo>
                <a:lnTo>
                  <a:pt x="0" y="0"/>
                </a:lnTo>
                <a:close/>
              </a:path>
            </a:pathLst>
          </a:custGeom>
          <a:blipFill>
            <a:blip r:embed="rId2"/>
            <a:stretch>
              <a:fillRect b="-1771"/>
            </a:stretch>
          </a:blipFill>
        </p:spPr>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6605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190363"/>
          <a:ext cx="16230600" cy="8819859"/>
        </p:xfrm>
        <a:graphic>
          <a:graphicData uri="http://schemas.openxmlformats.org/drawingml/2006/table">
            <a:tbl>
              <a:tblPr/>
              <a:tblGrid>
                <a:gridCol w="16230600">
                  <a:extLst>
                    <a:ext uri="{9D8B030D-6E8A-4147-A177-3AD203B41FA5}">
                      <a16:colId xmlns:a16="http://schemas.microsoft.com/office/drawing/2014/main" val="20000"/>
                    </a:ext>
                  </a:extLst>
                </a:gridCol>
              </a:tblGrid>
              <a:tr h="1231901">
                <a:tc>
                  <a:txBody>
                    <a:bodyPr/>
                    <a:lstStyle/>
                    <a:p>
                      <a:pPr algn="ctr">
                        <a:lnSpc>
                          <a:spcPts val="5599"/>
                        </a:lnSpc>
                        <a:defRPr/>
                      </a:pPr>
                      <a:r>
                        <a:rPr lang="en-US" sz="3999">
                          <a:solidFill>
                            <a:srgbClr val="36605B"/>
                          </a:solidFill>
                          <a:latin typeface="Muli Semi-Bold"/>
                        </a:rPr>
                        <a:t>4.1 Mô tả các thuộc tính và kiểu dữ liệu của chúng</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213607">
                <a:tc>
                  <a:txBody>
                    <a:bodyPr/>
                    <a:lstStyle/>
                    <a:p>
                      <a:pPr algn="ctr">
                        <a:lnSpc>
                          <a:spcPts val="5599"/>
                        </a:lnSpc>
                        <a:defRPr/>
                      </a:pPr>
                      <a:r>
                        <a:rPr lang="en-US" sz="3999">
                          <a:solidFill>
                            <a:srgbClr val="FFFFFF"/>
                          </a:solidFill>
                          <a:latin typeface="Muli Semi-Bold"/>
                        </a:rPr>
                        <a:t>Bảng perfume_dtls</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1E4844"/>
                    </a:solidFill>
                  </a:tcPr>
                </a:tc>
                <a:extLst>
                  <a:ext uri="{0D108BD9-81ED-4DB2-BD59-A6C34878D82A}">
                    <a16:rowId xmlns:a16="http://schemas.microsoft.com/office/drawing/2014/main" val="10001"/>
                  </a:ext>
                </a:extLst>
              </a:tr>
              <a:tr h="6374351">
                <a:tc>
                  <a:txBody>
                    <a:bodyPr/>
                    <a:lstStyle/>
                    <a:p>
                      <a:pPr algn="l">
                        <a:lnSpc>
                          <a:spcPts val="2800"/>
                        </a:lnSpc>
                        <a:defRPr/>
                      </a:pP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3" name="Freeform 3"/>
          <p:cNvSpPr/>
          <p:nvPr/>
        </p:nvSpPr>
        <p:spPr>
          <a:xfrm>
            <a:off x="2760276" y="3753537"/>
            <a:ext cx="12767449" cy="6256685"/>
          </a:xfrm>
          <a:custGeom>
            <a:avLst/>
            <a:gdLst/>
            <a:ahLst/>
            <a:cxnLst/>
            <a:rect l="l" t="t" r="r" b="b"/>
            <a:pathLst>
              <a:path w="12767449" h="6256685">
                <a:moveTo>
                  <a:pt x="0" y="0"/>
                </a:moveTo>
                <a:lnTo>
                  <a:pt x="12767448" y="0"/>
                </a:lnTo>
                <a:lnTo>
                  <a:pt x="12767448" y="6256685"/>
                </a:lnTo>
                <a:lnTo>
                  <a:pt x="0" y="6256685"/>
                </a:lnTo>
                <a:lnTo>
                  <a:pt x="0" y="0"/>
                </a:lnTo>
                <a:close/>
              </a:path>
            </a:pathLst>
          </a:custGeom>
          <a:blipFill>
            <a:blip r:embed="rId2"/>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6605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190363"/>
          <a:ext cx="16230600" cy="8819859"/>
        </p:xfrm>
        <a:graphic>
          <a:graphicData uri="http://schemas.openxmlformats.org/drawingml/2006/table">
            <a:tbl>
              <a:tblPr/>
              <a:tblGrid>
                <a:gridCol w="16230600">
                  <a:extLst>
                    <a:ext uri="{9D8B030D-6E8A-4147-A177-3AD203B41FA5}">
                      <a16:colId xmlns:a16="http://schemas.microsoft.com/office/drawing/2014/main" val="20000"/>
                    </a:ext>
                  </a:extLst>
                </a:gridCol>
              </a:tblGrid>
              <a:tr h="1231901">
                <a:tc>
                  <a:txBody>
                    <a:bodyPr/>
                    <a:lstStyle/>
                    <a:p>
                      <a:pPr algn="ctr">
                        <a:lnSpc>
                          <a:spcPts val="5599"/>
                        </a:lnSpc>
                        <a:defRPr/>
                      </a:pPr>
                      <a:r>
                        <a:rPr lang="en-US" sz="3999">
                          <a:solidFill>
                            <a:srgbClr val="36605B"/>
                          </a:solidFill>
                          <a:latin typeface="Muli Semi-Bold"/>
                        </a:rPr>
                        <a:t>4.1 Mô tả các thuộc tính và kiểu dữ liệu của chúng</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213607">
                <a:tc>
                  <a:txBody>
                    <a:bodyPr/>
                    <a:lstStyle/>
                    <a:p>
                      <a:pPr algn="ctr">
                        <a:lnSpc>
                          <a:spcPts val="5599"/>
                        </a:lnSpc>
                        <a:defRPr/>
                      </a:pPr>
                      <a:r>
                        <a:rPr lang="en-US" sz="3999">
                          <a:solidFill>
                            <a:srgbClr val="FFFFFF"/>
                          </a:solidFill>
                          <a:latin typeface="Muli Semi-Bold"/>
                        </a:rPr>
                        <a:t>Bảng cart</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1E4844"/>
                    </a:solidFill>
                  </a:tcPr>
                </a:tc>
                <a:extLst>
                  <a:ext uri="{0D108BD9-81ED-4DB2-BD59-A6C34878D82A}">
                    <a16:rowId xmlns:a16="http://schemas.microsoft.com/office/drawing/2014/main" val="10001"/>
                  </a:ext>
                </a:extLst>
              </a:tr>
              <a:tr h="6374351">
                <a:tc>
                  <a:txBody>
                    <a:bodyPr/>
                    <a:lstStyle/>
                    <a:p>
                      <a:pPr algn="l">
                        <a:lnSpc>
                          <a:spcPts val="2800"/>
                        </a:lnSpc>
                        <a:defRPr/>
                      </a:pP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3" name="Freeform 3"/>
          <p:cNvSpPr/>
          <p:nvPr/>
        </p:nvSpPr>
        <p:spPr>
          <a:xfrm>
            <a:off x="2337317" y="3823895"/>
            <a:ext cx="13613366" cy="6186327"/>
          </a:xfrm>
          <a:custGeom>
            <a:avLst/>
            <a:gdLst/>
            <a:ahLst/>
            <a:cxnLst/>
            <a:rect l="l" t="t" r="r" b="b"/>
            <a:pathLst>
              <a:path w="13613366" h="6186327">
                <a:moveTo>
                  <a:pt x="0" y="0"/>
                </a:moveTo>
                <a:lnTo>
                  <a:pt x="13613366" y="0"/>
                </a:lnTo>
                <a:lnTo>
                  <a:pt x="13613366" y="6186327"/>
                </a:lnTo>
                <a:lnTo>
                  <a:pt x="0" y="6186327"/>
                </a:lnTo>
                <a:lnTo>
                  <a:pt x="0" y="0"/>
                </a:lnTo>
                <a:close/>
              </a:path>
            </a:pathLst>
          </a:custGeom>
          <a:blipFill>
            <a:blip r:embed="rId2"/>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495" y="1111183"/>
            <a:ext cx="16439375" cy="2410275"/>
            <a:chOff x="0" y="0"/>
            <a:chExt cx="5997128" cy="879275"/>
          </a:xfrm>
        </p:grpSpPr>
        <p:sp>
          <p:nvSpPr>
            <p:cNvPr id="3" name="Freeform 3"/>
            <p:cNvSpPr/>
            <p:nvPr/>
          </p:nvSpPr>
          <p:spPr>
            <a:xfrm>
              <a:off x="0" y="0"/>
              <a:ext cx="5997129" cy="879275"/>
            </a:xfrm>
            <a:custGeom>
              <a:avLst/>
              <a:gdLst/>
              <a:ahLst/>
              <a:cxnLst/>
              <a:rect l="l" t="t" r="r" b="b"/>
              <a:pathLst>
                <a:path w="5997129" h="879275">
                  <a:moveTo>
                    <a:pt x="0" y="0"/>
                  </a:moveTo>
                  <a:lnTo>
                    <a:pt x="5997129" y="0"/>
                  </a:lnTo>
                  <a:lnTo>
                    <a:pt x="5997129" y="879275"/>
                  </a:lnTo>
                  <a:lnTo>
                    <a:pt x="0" y="879275"/>
                  </a:lnTo>
                  <a:close/>
                </a:path>
              </a:pathLst>
            </a:custGeom>
            <a:solidFill>
              <a:srgbClr val="1E4844"/>
            </a:solidFill>
          </p:spPr>
        </p:sp>
      </p:grpSp>
      <p:graphicFrame>
        <p:nvGraphicFramePr>
          <p:cNvPr id="4" name="Table 4"/>
          <p:cNvGraphicFramePr>
            <a:graphicFrameLocks noGrp="1"/>
          </p:cNvGraphicFramePr>
          <p:nvPr/>
        </p:nvGraphicFramePr>
        <p:xfrm>
          <a:off x="905495" y="4092958"/>
          <a:ext cx="16439375" cy="4727193"/>
        </p:xfrm>
        <a:graphic>
          <a:graphicData uri="http://schemas.openxmlformats.org/drawingml/2006/table">
            <a:tbl>
              <a:tblPr/>
              <a:tblGrid>
                <a:gridCol w="8252482">
                  <a:extLst>
                    <a:ext uri="{9D8B030D-6E8A-4147-A177-3AD203B41FA5}">
                      <a16:colId xmlns:a16="http://schemas.microsoft.com/office/drawing/2014/main" val="20000"/>
                    </a:ext>
                  </a:extLst>
                </a:gridCol>
                <a:gridCol w="8186893">
                  <a:extLst>
                    <a:ext uri="{9D8B030D-6E8A-4147-A177-3AD203B41FA5}">
                      <a16:colId xmlns:a16="http://schemas.microsoft.com/office/drawing/2014/main" val="20001"/>
                    </a:ext>
                  </a:extLst>
                </a:gridCol>
              </a:tblGrid>
              <a:tr h="1594533">
                <a:tc>
                  <a:txBody>
                    <a:bodyPr/>
                    <a:lstStyle/>
                    <a:p>
                      <a:pPr algn="ctr">
                        <a:lnSpc>
                          <a:spcPts val="2800"/>
                        </a:lnSpc>
                        <a:defRPr/>
                      </a:pPr>
                      <a:r>
                        <a:rPr lang="en-US" sz="2000" spc="40">
                          <a:solidFill>
                            <a:srgbClr val="FFFFFF"/>
                          </a:solidFill>
                          <a:latin typeface="Muli"/>
                        </a:rPr>
                        <a:t>1.Giới thiệu</a:t>
                      </a:r>
                      <a:endParaRPr lang="en-US" sz="1100"/>
                    </a:p>
                  </a:txBody>
                  <a:tcPr marL="190500" marR="190500" marT="190500" marB="190500" anchor="ctr">
                    <a:lnL w="0" cap="flat" cmpd="sng" algn="ctr">
                      <a:solidFill>
                        <a:srgbClr val="1E4844"/>
                      </a:solidFill>
                      <a:prstDash val="solid"/>
                      <a:round/>
                      <a:headEnd type="none" w="med" len="med"/>
                      <a:tailEnd type="none" w="med" len="med"/>
                    </a:lnL>
                    <a:lnR w="19050" cap="flat" cmpd="sng" algn="ctr">
                      <a:solidFill>
                        <a:srgbClr val="1E4844"/>
                      </a:solidFill>
                      <a:prstDash val="solid"/>
                      <a:round/>
                      <a:headEnd type="none" w="med" len="med"/>
                      <a:tailEnd type="none" w="med" len="med"/>
                    </a:lnR>
                    <a:lnT w="0" cap="flat" cmpd="sng" algn="ctr">
                      <a:solidFill>
                        <a:srgbClr val="1E4844"/>
                      </a:solidFill>
                      <a:prstDash val="solid"/>
                      <a:round/>
                      <a:headEnd type="none" w="med" len="med"/>
                      <a:tailEnd type="none" w="med" len="med"/>
                    </a:lnT>
                    <a:lnB w="19050" cap="flat" cmpd="sng" algn="ctr">
                      <a:solidFill>
                        <a:srgbClr val="1E4844"/>
                      </a:solidFill>
                      <a:prstDash val="solid"/>
                      <a:round/>
                      <a:headEnd type="none" w="med" len="med"/>
                      <a:tailEnd type="none" w="med" len="med"/>
                    </a:lnB>
                    <a:solidFill>
                      <a:srgbClr val="1E4844"/>
                    </a:solidFill>
                  </a:tcPr>
                </a:tc>
                <a:tc>
                  <a:txBody>
                    <a:bodyPr/>
                    <a:lstStyle/>
                    <a:p>
                      <a:pPr algn="ctr">
                        <a:lnSpc>
                          <a:spcPts val="2800"/>
                        </a:lnSpc>
                        <a:defRPr/>
                      </a:pPr>
                      <a:r>
                        <a:rPr lang="en-US" sz="2000" spc="40">
                          <a:solidFill>
                            <a:srgbClr val="FFFFFF"/>
                          </a:solidFill>
                          <a:latin typeface="Muli"/>
                        </a:rPr>
                        <a:t>4. Thiết kế CSDL</a:t>
                      </a:r>
                      <a:endParaRPr lang="en-US" sz="1100"/>
                    </a:p>
                  </a:txBody>
                  <a:tcPr marL="190500" marR="190500" marT="190500" marB="190500" anchor="ctr">
                    <a:lnL w="19050" cap="flat" cmpd="sng" algn="ctr">
                      <a:solidFill>
                        <a:srgbClr val="1E4844"/>
                      </a:solidFill>
                      <a:prstDash val="solid"/>
                      <a:round/>
                      <a:headEnd type="none" w="med" len="med"/>
                      <a:tailEnd type="none" w="med" len="med"/>
                    </a:lnL>
                    <a:lnR w="0" cap="flat" cmpd="sng" algn="ctr">
                      <a:solidFill>
                        <a:srgbClr val="1E4844"/>
                      </a:solidFill>
                      <a:prstDash val="solid"/>
                      <a:round/>
                      <a:headEnd type="none" w="med" len="med"/>
                      <a:tailEnd type="none" w="med" len="med"/>
                    </a:lnR>
                    <a:lnT w="0" cap="flat" cmpd="sng" algn="ctr">
                      <a:solidFill>
                        <a:srgbClr val="1E4844"/>
                      </a:solidFill>
                      <a:prstDash val="solid"/>
                      <a:round/>
                      <a:headEnd type="none" w="med" len="med"/>
                      <a:tailEnd type="none" w="med" len="med"/>
                    </a:lnT>
                    <a:lnB w="19050" cap="flat" cmpd="sng" algn="ctr">
                      <a:solidFill>
                        <a:srgbClr val="1E4844"/>
                      </a:solidFill>
                      <a:prstDash val="solid"/>
                      <a:round/>
                      <a:headEnd type="none" w="med" len="med"/>
                      <a:tailEnd type="none" w="med" len="med"/>
                    </a:lnB>
                    <a:solidFill>
                      <a:srgbClr val="1E4844"/>
                    </a:solidFill>
                  </a:tcPr>
                </a:tc>
                <a:extLst>
                  <a:ext uri="{0D108BD9-81ED-4DB2-BD59-A6C34878D82A}">
                    <a16:rowId xmlns:a16="http://schemas.microsoft.com/office/drawing/2014/main" val="10000"/>
                  </a:ext>
                </a:extLst>
              </a:tr>
              <a:tr h="1443837">
                <a:tc>
                  <a:txBody>
                    <a:bodyPr/>
                    <a:lstStyle/>
                    <a:p>
                      <a:pPr algn="ctr">
                        <a:lnSpc>
                          <a:spcPts val="2800"/>
                        </a:lnSpc>
                        <a:defRPr/>
                      </a:pPr>
                      <a:r>
                        <a:rPr lang="en-US" sz="2000" spc="40">
                          <a:solidFill>
                            <a:srgbClr val="FFFFFF"/>
                          </a:solidFill>
                          <a:latin typeface="Muli"/>
                        </a:rPr>
                        <a:t>2. Các chức năng chính</a:t>
                      </a:r>
                      <a:endParaRPr lang="en-US" sz="1100"/>
                    </a:p>
                  </a:txBody>
                  <a:tcPr marL="190500" marR="190500" marT="190500" marB="190500" anchor="ctr">
                    <a:lnL w="0" cap="flat" cmpd="sng" algn="ctr">
                      <a:solidFill>
                        <a:srgbClr val="1E4844"/>
                      </a:solidFill>
                      <a:prstDash val="solid"/>
                      <a:round/>
                      <a:headEnd type="none" w="med" len="med"/>
                      <a:tailEnd type="none" w="med" len="med"/>
                    </a:lnL>
                    <a:lnR w="19050" cap="flat" cmpd="sng" algn="ctr">
                      <a:solidFill>
                        <a:srgbClr val="1E4844"/>
                      </a:solidFill>
                      <a:prstDash val="solid"/>
                      <a:round/>
                      <a:headEnd type="none" w="med" len="med"/>
                      <a:tailEnd type="none" w="med" len="med"/>
                    </a:lnR>
                    <a:lnT w="19050" cap="flat" cmpd="sng" algn="ctr">
                      <a:solidFill>
                        <a:srgbClr val="1E4844"/>
                      </a:solidFill>
                      <a:prstDash val="solid"/>
                      <a:round/>
                      <a:headEnd type="none" w="med" len="med"/>
                      <a:tailEnd type="none" w="med" len="med"/>
                    </a:lnT>
                    <a:lnB w="19050" cap="flat" cmpd="sng" algn="ctr">
                      <a:solidFill>
                        <a:srgbClr val="1E4844"/>
                      </a:solidFill>
                      <a:prstDash val="solid"/>
                      <a:round/>
                      <a:headEnd type="none" w="med" len="med"/>
                      <a:tailEnd type="none" w="med" len="med"/>
                    </a:lnB>
                    <a:solidFill>
                      <a:srgbClr val="1E4844"/>
                    </a:solidFill>
                  </a:tcPr>
                </a:tc>
                <a:tc>
                  <a:txBody>
                    <a:bodyPr/>
                    <a:lstStyle/>
                    <a:p>
                      <a:pPr algn="ctr">
                        <a:lnSpc>
                          <a:spcPts val="2800"/>
                        </a:lnSpc>
                        <a:defRPr/>
                      </a:pPr>
                      <a:r>
                        <a:rPr lang="en-US" sz="2000" spc="40">
                          <a:solidFill>
                            <a:srgbClr val="FFFFFF"/>
                          </a:solidFill>
                          <a:latin typeface="Muli"/>
                        </a:rPr>
                        <a:t>5.  Giao diện chính</a:t>
                      </a:r>
                      <a:endParaRPr lang="en-US" sz="1100"/>
                    </a:p>
                  </a:txBody>
                  <a:tcPr marL="190500" marR="190500" marT="190500" marB="190500" anchor="ctr">
                    <a:lnL w="19050" cap="flat" cmpd="sng" algn="ctr">
                      <a:solidFill>
                        <a:srgbClr val="1E4844"/>
                      </a:solidFill>
                      <a:prstDash val="solid"/>
                      <a:round/>
                      <a:headEnd type="none" w="med" len="med"/>
                      <a:tailEnd type="none" w="med" len="med"/>
                    </a:lnL>
                    <a:lnR w="0" cap="flat" cmpd="sng" algn="ctr">
                      <a:solidFill>
                        <a:srgbClr val="1E4844"/>
                      </a:solidFill>
                      <a:prstDash val="solid"/>
                      <a:round/>
                      <a:headEnd type="none" w="med" len="med"/>
                      <a:tailEnd type="none" w="med" len="med"/>
                    </a:lnR>
                    <a:lnT w="19050" cap="flat" cmpd="sng" algn="ctr">
                      <a:solidFill>
                        <a:srgbClr val="1E4844"/>
                      </a:solidFill>
                      <a:prstDash val="solid"/>
                      <a:round/>
                      <a:headEnd type="none" w="med" len="med"/>
                      <a:tailEnd type="none" w="med" len="med"/>
                    </a:lnT>
                    <a:lnB w="19050" cap="flat" cmpd="sng" algn="ctr">
                      <a:solidFill>
                        <a:srgbClr val="1E4844"/>
                      </a:solidFill>
                      <a:prstDash val="solid"/>
                      <a:round/>
                      <a:headEnd type="none" w="med" len="med"/>
                      <a:tailEnd type="none" w="med" len="med"/>
                    </a:lnB>
                    <a:solidFill>
                      <a:srgbClr val="1E4844"/>
                    </a:solidFill>
                  </a:tcPr>
                </a:tc>
                <a:extLst>
                  <a:ext uri="{0D108BD9-81ED-4DB2-BD59-A6C34878D82A}">
                    <a16:rowId xmlns:a16="http://schemas.microsoft.com/office/drawing/2014/main" val="10001"/>
                  </a:ext>
                </a:extLst>
              </a:tr>
              <a:tr h="1688823">
                <a:tc>
                  <a:txBody>
                    <a:bodyPr/>
                    <a:lstStyle/>
                    <a:p>
                      <a:pPr algn="ctr">
                        <a:lnSpc>
                          <a:spcPts val="2800"/>
                        </a:lnSpc>
                        <a:defRPr/>
                      </a:pPr>
                      <a:r>
                        <a:rPr lang="en-US" sz="2000" spc="40">
                          <a:solidFill>
                            <a:srgbClr val="FFFFFF"/>
                          </a:solidFill>
                          <a:latin typeface="Muli"/>
                        </a:rPr>
                        <a:t>3. Danh sách kịch bản</a:t>
                      </a:r>
                      <a:endParaRPr lang="en-US" sz="1100"/>
                    </a:p>
                  </a:txBody>
                  <a:tcPr marL="190500" marR="190500" marT="190500" marB="190500" anchor="ctr">
                    <a:lnL w="0" cap="flat" cmpd="sng" algn="ctr">
                      <a:solidFill>
                        <a:srgbClr val="1E4844"/>
                      </a:solidFill>
                      <a:prstDash val="solid"/>
                      <a:round/>
                      <a:headEnd type="none" w="med" len="med"/>
                      <a:tailEnd type="none" w="med" len="med"/>
                    </a:lnL>
                    <a:lnR w="19050" cap="flat" cmpd="sng" algn="ctr">
                      <a:solidFill>
                        <a:srgbClr val="1E4844"/>
                      </a:solidFill>
                      <a:prstDash val="solid"/>
                      <a:round/>
                      <a:headEnd type="none" w="med" len="med"/>
                      <a:tailEnd type="none" w="med" len="med"/>
                    </a:lnR>
                    <a:lnT w="19050" cap="flat" cmpd="sng" algn="ctr">
                      <a:solidFill>
                        <a:srgbClr val="1E4844"/>
                      </a:solidFill>
                      <a:prstDash val="solid"/>
                      <a:round/>
                      <a:headEnd type="none" w="med" len="med"/>
                      <a:tailEnd type="none" w="med" len="med"/>
                    </a:lnT>
                    <a:lnB w="0" cap="flat" cmpd="sng" algn="ctr">
                      <a:solidFill>
                        <a:srgbClr val="1E4844"/>
                      </a:solidFill>
                      <a:prstDash val="solid"/>
                      <a:round/>
                      <a:headEnd type="none" w="med" len="med"/>
                      <a:tailEnd type="none" w="med" len="med"/>
                    </a:lnB>
                    <a:solidFill>
                      <a:srgbClr val="1E4844"/>
                    </a:solidFill>
                  </a:tcPr>
                </a:tc>
                <a:tc>
                  <a:txBody>
                    <a:bodyPr/>
                    <a:lstStyle/>
                    <a:p>
                      <a:pPr algn="ctr">
                        <a:lnSpc>
                          <a:spcPts val="2800"/>
                        </a:lnSpc>
                        <a:defRPr/>
                      </a:pPr>
                      <a:r>
                        <a:rPr lang="en-US" sz="2000" spc="40">
                          <a:solidFill>
                            <a:srgbClr val="FFFFFF"/>
                          </a:solidFill>
                          <a:latin typeface="Muli"/>
                        </a:rPr>
                        <a:t>6. Cài đặt</a:t>
                      </a:r>
                      <a:endParaRPr lang="en-US" sz="1100"/>
                    </a:p>
                  </a:txBody>
                  <a:tcPr marL="190500" marR="190500" marT="190500" marB="190500" anchor="ctr">
                    <a:lnL w="19050" cap="flat" cmpd="sng" algn="ctr">
                      <a:solidFill>
                        <a:srgbClr val="1E4844"/>
                      </a:solidFill>
                      <a:prstDash val="solid"/>
                      <a:round/>
                      <a:headEnd type="none" w="med" len="med"/>
                      <a:tailEnd type="none" w="med" len="med"/>
                    </a:lnL>
                    <a:lnR w="0" cap="flat" cmpd="sng" algn="ctr">
                      <a:solidFill>
                        <a:srgbClr val="1E4844"/>
                      </a:solidFill>
                      <a:prstDash val="solid"/>
                      <a:round/>
                      <a:headEnd type="none" w="med" len="med"/>
                      <a:tailEnd type="none" w="med" len="med"/>
                    </a:lnR>
                    <a:lnT w="19050" cap="flat" cmpd="sng" algn="ctr">
                      <a:solidFill>
                        <a:srgbClr val="1E4844"/>
                      </a:solidFill>
                      <a:prstDash val="solid"/>
                      <a:round/>
                      <a:headEnd type="none" w="med" len="med"/>
                      <a:tailEnd type="none" w="med" len="med"/>
                    </a:lnT>
                    <a:lnB w="0" cap="flat" cmpd="sng" algn="ctr">
                      <a:solidFill>
                        <a:srgbClr val="1E4844"/>
                      </a:solidFill>
                      <a:prstDash val="solid"/>
                      <a:round/>
                      <a:headEnd type="none" w="med" len="med"/>
                      <a:tailEnd type="none" w="med" len="med"/>
                    </a:lnB>
                    <a:solidFill>
                      <a:srgbClr val="1E4844"/>
                    </a:solidFill>
                  </a:tcPr>
                </a:tc>
                <a:extLst>
                  <a:ext uri="{0D108BD9-81ED-4DB2-BD59-A6C34878D82A}">
                    <a16:rowId xmlns:a16="http://schemas.microsoft.com/office/drawing/2014/main" val="10002"/>
                  </a:ext>
                </a:extLst>
              </a:tr>
            </a:tbl>
          </a:graphicData>
        </a:graphic>
      </p:graphicFrame>
      <p:sp>
        <p:nvSpPr>
          <p:cNvPr id="5" name="Freeform 5"/>
          <p:cNvSpPr/>
          <p:nvPr/>
        </p:nvSpPr>
        <p:spPr>
          <a:xfrm>
            <a:off x="11989663" y="9228294"/>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11702764" y="8942224"/>
            <a:ext cx="573798" cy="822649"/>
          </a:xfrm>
          <a:custGeom>
            <a:avLst/>
            <a:gdLst/>
            <a:ahLst/>
            <a:cxnLst/>
            <a:rect l="l" t="t" r="r" b="b"/>
            <a:pathLst>
              <a:path w="573798" h="822649">
                <a:moveTo>
                  <a:pt x="0" y="0"/>
                </a:moveTo>
                <a:lnTo>
                  <a:pt x="573798" y="0"/>
                </a:lnTo>
                <a:lnTo>
                  <a:pt x="573798" y="822649"/>
                </a:lnTo>
                <a:lnTo>
                  <a:pt x="0" y="82264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a:off x="3318882" y="19050"/>
            <a:ext cx="573798" cy="822649"/>
          </a:xfrm>
          <a:custGeom>
            <a:avLst/>
            <a:gdLst/>
            <a:ahLst/>
            <a:cxnLst/>
            <a:rect l="l" t="t" r="r" b="b"/>
            <a:pathLst>
              <a:path w="573798" h="822649">
                <a:moveTo>
                  <a:pt x="0" y="0"/>
                </a:moveTo>
                <a:lnTo>
                  <a:pt x="573798" y="0"/>
                </a:lnTo>
                <a:lnTo>
                  <a:pt x="573798" y="822649"/>
                </a:lnTo>
                <a:lnTo>
                  <a:pt x="0" y="82264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934890" y="-265807"/>
            <a:ext cx="3927179" cy="1392364"/>
          </a:xfrm>
          <a:custGeom>
            <a:avLst/>
            <a:gdLst/>
            <a:ahLst/>
            <a:cxnLst/>
            <a:rect l="l" t="t" r="r" b="b"/>
            <a:pathLst>
              <a:path w="3927179" h="1392364">
                <a:moveTo>
                  <a:pt x="0" y="0"/>
                </a:moveTo>
                <a:lnTo>
                  <a:pt x="3927180" y="0"/>
                </a:lnTo>
                <a:lnTo>
                  <a:pt x="3927180" y="1392363"/>
                </a:lnTo>
                <a:lnTo>
                  <a:pt x="0" y="139236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9" name="TextBox 9"/>
          <p:cNvSpPr txBox="1"/>
          <p:nvPr/>
        </p:nvSpPr>
        <p:spPr>
          <a:xfrm>
            <a:off x="2427400" y="1701958"/>
            <a:ext cx="13395565" cy="1228725"/>
          </a:xfrm>
          <a:prstGeom prst="rect">
            <a:avLst/>
          </a:prstGeom>
        </p:spPr>
        <p:txBody>
          <a:bodyPr lIns="0" tIns="0" rIns="0" bIns="0" rtlCol="0" anchor="t">
            <a:spAutoFit/>
          </a:bodyPr>
          <a:lstStyle/>
          <a:p>
            <a:pPr algn="ctr">
              <a:lnSpc>
                <a:spcPts val="9720"/>
              </a:lnSpc>
            </a:pPr>
            <a:r>
              <a:rPr lang="en-US" sz="8100">
                <a:solidFill>
                  <a:srgbClr val="FFFFFF"/>
                </a:solidFill>
                <a:latin typeface="Muli Ultra-Bold"/>
              </a:rPr>
              <a:t>Mục lục</a:t>
            </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6605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190363"/>
          <a:ext cx="16230600" cy="8819859"/>
        </p:xfrm>
        <a:graphic>
          <a:graphicData uri="http://schemas.openxmlformats.org/drawingml/2006/table">
            <a:tbl>
              <a:tblPr/>
              <a:tblGrid>
                <a:gridCol w="16230600">
                  <a:extLst>
                    <a:ext uri="{9D8B030D-6E8A-4147-A177-3AD203B41FA5}">
                      <a16:colId xmlns:a16="http://schemas.microsoft.com/office/drawing/2014/main" val="20000"/>
                    </a:ext>
                  </a:extLst>
                </a:gridCol>
              </a:tblGrid>
              <a:tr h="1231901">
                <a:tc>
                  <a:txBody>
                    <a:bodyPr/>
                    <a:lstStyle/>
                    <a:p>
                      <a:pPr algn="ctr">
                        <a:lnSpc>
                          <a:spcPts val="5599"/>
                        </a:lnSpc>
                        <a:defRPr/>
                      </a:pPr>
                      <a:r>
                        <a:rPr lang="en-US" sz="3999">
                          <a:solidFill>
                            <a:srgbClr val="36605B"/>
                          </a:solidFill>
                          <a:latin typeface="Muli Semi-Bold"/>
                        </a:rPr>
                        <a:t>4.1 Mô tả các thuộc tính và kiểu dữ liệu của chúng</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213607">
                <a:tc>
                  <a:txBody>
                    <a:bodyPr/>
                    <a:lstStyle/>
                    <a:p>
                      <a:pPr algn="ctr">
                        <a:lnSpc>
                          <a:spcPts val="5599"/>
                        </a:lnSpc>
                        <a:defRPr/>
                      </a:pPr>
                      <a:r>
                        <a:rPr lang="en-US" sz="3999">
                          <a:solidFill>
                            <a:srgbClr val="FFFFFF"/>
                          </a:solidFill>
                          <a:latin typeface="Muli Semi-Bold"/>
                        </a:rPr>
                        <a:t>Bảng perfume_order</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1E4844"/>
                    </a:solidFill>
                  </a:tcPr>
                </a:tc>
                <a:extLst>
                  <a:ext uri="{0D108BD9-81ED-4DB2-BD59-A6C34878D82A}">
                    <a16:rowId xmlns:a16="http://schemas.microsoft.com/office/drawing/2014/main" val="10001"/>
                  </a:ext>
                </a:extLst>
              </a:tr>
              <a:tr h="6374351">
                <a:tc>
                  <a:txBody>
                    <a:bodyPr/>
                    <a:lstStyle/>
                    <a:p>
                      <a:pPr algn="l">
                        <a:lnSpc>
                          <a:spcPts val="2800"/>
                        </a:lnSpc>
                        <a:defRPr/>
                      </a:pP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3" name="Freeform 3"/>
          <p:cNvSpPr/>
          <p:nvPr/>
        </p:nvSpPr>
        <p:spPr>
          <a:xfrm>
            <a:off x="4210475" y="3653686"/>
            <a:ext cx="9867050" cy="6356536"/>
          </a:xfrm>
          <a:custGeom>
            <a:avLst/>
            <a:gdLst/>
            <a:ahLst/>
            <a:cxnLst/>
            <a:rect l="l" t="t" r="r" b="b"/>
            <a:pathLst>
              <a:path w="9867050" h="6356536">
                <a:moveTo>
                  <a:pt x="0" y="0"/>
                </a:moveTo>
                <a:lnTo>
                  <a:pt x="9867050" y="0"/>
                </a:lnTo>
                <a:lnTo>
                  <a:pt x="9867050" y="6356536"/>
                </a:lnTo>
                <a:lnTo>
                  <a:pt x="0" y="6356536"/>
                </a:lnTo>
                <a:lnTo>
                  <a:pt x="0" y="0"/>
                </a:lnTo>
                <a:close/>
              </a:path>
            </a:pathLst>
          </a:custGeom>
          <a:blipFill>
            <a:blip r:embed="rId2"/>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954749"/>
            <a:ext cx="4893552" cy="5647728"/>
            <a:chOff x="0" y="0"/>
            <a:chExt cx="6524737" cy="7530304"/>
          </a:xfrm>
        </p:grpSpPr>
        <p:sp>
          <p:nvSpPr>
            <p:cNvPr id="3" name="AutoShape 3"/>
            <p:cNvSpPr/>
            <p:nvPr/>
          </p:nvSpPr>
          <p:spPr>
            <a:xfrm>
              <a:off x="0" y="0"/>
              <a:ext cx="6524737" cy="7530304"/>
            </a:xfrm>
            <a:prstGeom prst="rect">
              <a:avLst/>
            </a:prstGeom>
            <a:solidFill>
              <a:srgbClr val="365236"/>
            </a:solidFill>
          </p:spPr>
        </p:sp>
        <p:sp>
          <p:nvSpPr>
            <p:cNvPr id="4" name="TextBox 4"/>
            <p:cNvSpPr txBox="1"/>
            <p:nvPr/>
          </p:nvSpPr>
          <p:spPr>
            <a:xfrm>
              <a:off x="767609" y="2285954"/>
              <a:ext cx="4989518" cy="2656099"/>
            </a:xfrm>
            <a:prstGeom prst="rect">
              <a:avLst/>
            </a:prstGeom>
          </p:spPr>
          <p:txBody>
            <a:bodyPr lIns="0" tIns="0" rIns="0" bIns="0" rtlCol="0" anchor="t">
              <a:spAutoFit/>
            </a:bodyPr>
            <a:lstStyle/>
            <a:p>
              <a:pPr>
                <a:lnSpc>
                  <a:spcPts val="3194"/>
                </a:lnSpc>
              </a:pPr>
              <a:r>
                <a:rPr lang="en-US" sz="2661">
                  <a:solidFill>
                    <a:srgbClr val="FFFFFF"/>
                  </a:solidFill>
                  <a:latin typeface="Muli Semi-Bold"/>
                </a:rPr>
                <a:t>Function GetSalesSummary(), trả về bảng tất cả các doanh thu:</a:t>
              </a:r>
            </a:p>
            <a:p>
              <a:pPr marL="0" lvl="0" indent="0">
                <a:lnSpc>
                  <a:spcPts val="3194"/>
                </a:lnSpc>
                <a:spcBef>
                  <a:spcPct val="0"/>
                </a:spcBef>
              </a:pPr>
              <a:endParaRPr lang="en-US" sz="2661">
                <a:solidFill>
                  <a:srgbClr val="FFFFFF"/>
                </a:solidFill>
                <a:latin typeface="Muli Semi-Bold"/>
              </a:endParaRPr>
            </a:p>
          </p:txBody>
        </p:sp>
        <p:sp>
          <p:nvSpPr>
            <p:cNvPr id="5" name="TextBox 5"/>
            <p:cNvSpPr txBox="1"/>
            <p:nvPr/>
          </p:nvSpPr>
          <p:spPr>
            <a:xfrm>
              <a:off x="767609" y="6308841"/>
              <a:ext cx="4989518" cy="420417"/>
            </a:xfrm>
            <a:prstGeom prst="rect">
              <a:avLst/>
            </a:prstGeom>
          </p:spPr>
          <p:txBody>
            <a:bodyPr lIns="0" tIns="0" rIns="0" bIns="0" rtlCol="0" anchor="t">
              <a:spAutoFit/>
            </a:bodyPr>
            <a:lstStyle/>
            <a:p>
              <a:pPr marL="0" lvl="0" indent="0">
                <a:lnSpc>
                  <a:spcPts val="2661"/>
                </a:lnSpc>
                <a:spcBef>
                  <a:spcPct val="0"/>
                </a:spcBef>
              </a:pPr>
              <a:endParaRPr/>
            </a:p>
          </p:txBody>
        </p:sp>
        <p:sp>
          <p:nvSpPr>
            <p:cNvPr id="6" name="TextBox 6"/>
            <p:cNvSpPr txBox="1"/>
            <p:nvPr/>
          </p:nvSpPr>
          <p:spPr>
            <a:xfrm>
              <a:off x="767609" y="1119279"/>
              <a:ext cx="4989518" cy="808861"/>
            </a:xfrm>
            <a:prstGeom prst="rect">
              <a:avLst/>
            </a:prstGeom>
          </p:spPr>
          <p:txBody>
            <a:bodyPr lIns="0" tIns="0" rIns="0" bIns="0" rtlCol="0" anchor="t">
              <a:spAutoFit/>
            </a:bodyPr>
            <a:lstStyle/>
            <a:p>
              <a:pPr marL="0" lvl="0" indent="0" algn="l">
                <a:lnSpc>
                  <a:spcPts val="4791"/>
                </a:lnSpc>
                <a:spcBef>
                  <a:spcPct val="0"/>
                </a:spcBef>
              </a:pPr>
              <a:r>
                <a:rPr lang="en-US" sz="3992" u="none">
                  <a:solidFill>
                    <a:srgbClr val="FFFFFF"/>
                  </a:solidFill>
                  <a:latin typeface="Muli"/>
                </a:rPr>
                <a:t>01</a:t>
              </a:r>
            </a:p>
          </p:txBody>
        </p:sp>
      </p:grpSp>
      <p:sp>
        <p:nvSpPr>
          <p:cNvPr id="7" name="Freeform 7"/>
          <p:cNvSpPr/>
          <p:nvPr/>
        </p:nvSpPr>
        <p:spPr>
          <a:xfrm>
            <a:off x="6544936" y="4514414"/>
            <a:ext cx="10714364" cy="4528399"/>
          </a:xfrm>
          <a:custGeom>
            <a:avLst/>
            <a:gdLst/>
            <a:ahLst/>
            <a:cxnLst/>
            <a:rect l="l" t="t" r="r" b="b"/>
            <a:pathLst>
              <a:path w="10714364" h="4528399">
                <a:moveTo>
                  <a:pt x="0" y="0"/>
                </a:moveTo>
                <a:lnTo>
                  <a:pt x="10714364" y="0"/>
                </a:lnTo>
                <a:lnTo>
                  <a:pt x="10714364" y="4528399"/>
                </a:lnTo>
                <a:lnTo>
                  <a:pt x="0" y="4528399"/>
                </a:lnTo>
                <a:lnTo>
                  <a:pt x="0" y="0"/>
                </a:lnTo>
                <a:close/>
              </a:path>
            </a:pathLst>
          </a:custGeom>
          <a:blipFill>
            <a:blip r:embed="rId2"/>
            <a:stretch>
              <a:fillRect/>
            </a:stretch>
          </a:blipFill>
        </p:spPr>
      </p:sp>
      <p:sp>
        <p:nvSpPr>
          <p:cNvPr id="8" name="TextBox 8"/>
          <p:cNvSpPr txBox="1"/>
          <p:nvPr/>
        </p:nvSpPr>
        <p:spPr>
          <a:xfrm>
            <a:off x="1028700" y="1028700"/>
            <a:ext cx="11595008" cy="1371600"/>
          </a:xfrm>
          <a:prstGeom prst="rect">
            <a:avLst/>
          </a:prstGeom>
        </p:spPr>
        <p:txBody>
          <a:bodyPr lIns="0" tIns="0" rIns="0" bIns="0" rtlCol="0" anchor="t">
            <a:spAutoFit/>
          </a:bodyPr>
          <a:lstStyle/>
          <a:p>
            <a:pPr>
              <a:lnSpc>
                <a:spcPts val="10800"/>
              </a:lnSpc>
            </a:pPr>
            <a:r>
              <a:rPr lang="en-US" sz="9000">
                <a:solidFill>
                  <a:srgbClr val="000000"/>
                </a:solidFill>
                <a:latin typeface="Muli Bold"/>
              </a:rPr>
              <a:t>4.2 Các view và hàm</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954749"/>
            <a:ext cx="4893552" cy="7639834"/>
            <a:chOff x="0" y="0"/>
            <a:chExt cx="6524737" cy="10186445"/>
          </a:xfrm>
        </p:grpSpPr>
        <p:sp>
          <p:nvSpPr>
            <p:cNvPr id="3" name="AutoShape 3"/>
            <p:cNvSpPr/>
            <p:nvPr/>
          </p:nvSpPr>
          <p:spPr>
            <a:xfrm>
              <a:off x="0" y="0"/>
              <a:ext cx="6524737" cy="10186445"/>
            </a:xfrm>
            <a:prstGeom prst="rect">
              <a:avLst/>
            </a:prstGeom>
            <a:solidFill>
              <a:srgbClr val="365236"/>
            </a:solidFill>
          </p:spPr>
        </p:sp>
        <p:sp>
          <p:nvSpPr>
            <p:cNvPr id="4" name="TextBox 4"/>
            <p:cNvSpPr txBox="1"/>
            <p:nvPr/>
          </p:nvSpPr>
          <p:spPr>
            <a:xfrm>
              <a:off x="767609" y="2285996"/>
              <a:ext cx="4989518" cy="5312198"/>
            </a:xfrm>
            <a:prstGeom prst="rect">
              <a:avLst/>
            </a:prstGeom>
          </p:spPr>
          <p:txBody>
            <a:bodyPr lIns="0" tIns="0" rIns="0" bIns="0" rtlCol="0" anchor="t">
              <a:spAutoFit/>
            </a:bodyPr>
            <a:lstStyle/>
            <a:p>
              <a:pPr>
                <a:lnSpc>
                  <a:spcPts val="3194"/>
                </a:lnSpc>
              </a:pPr>
              <a:r>
                <a:rPr lang="en-US" sz="2661">
                  <a:solidFill>
                    <a:srgbClr val="FFFFFF"/>
                  </a:solidFill>
                  <a:latin typeface="Muli Semi-Bold"/>
                </a:rPr>
                <a:t>Function GetSalesSummaryInRange(@startDate datetime, @endDate datetime), trả về bảng các doanh thu trong khoảng thời gian từ @startDate đến @endDate:</a:t>
              </a:r>
            </a:p>
            <a:p>
              <a:pPr marL="0" lvl="0" indent="0">
                <a:lnSpc>
                  <a:spcPts val="3194"/>
                </a:lnSpc>
                <a:spcBef>
                  <a:spcPct val="0"/>
                </a:spcBef>
              </a:pPr>
              <a:endParaRPr lang="en-US" sz="2661">
                <a:solidFill>
                  <a:srgbClr val="FFFFFF"/>
                </a:solidFill>
                <a:latin typeface="Muli Semi-Bold"/>
              </a:endParaRPr>
            </a:p>
          </p:txBody>
        </p:sp>
        <p:sp>
          <p:nvSpPr>
            <p:cNvPr id="5" name="TextBox 5"/>
            <p:cNvSpPr txBox="1"/>
            <p:nvPr/>
          </p:nvSpPr>
          <p:spPr>
            <a:xfrm>
              <a:off x="767609" y="8964982"/>
              <a:ext cx="4989518" cy="420417"/>
            </a:xfrm>
            <a:prstGeom prst="rect">
              <a:avLst/>
            </a:prstGeom>
          </p:spPr>
          <p:txBody>
            <a:bodyPr lIns="0" tIns="0" rIns="0" bIns="0" rtlCol="0" anchor="t">
              <a:spAutoFit/>
            </a:bodyPr>
            <a:lstStyle/>
            <a:p>
              <a:pPr marL="0" lvl="0" indent="0">
                <a:lnSpc>
                  <a:spcPts val="2661"/>
                </a:lnSpc>
                <a:spcBef>
                  <a:spcPct val="0"/>
                </a:spcBef>
              </a:pPr>
              <a:endParaRPr/>
            </a:p>
          </p:txBody>
        </p:sp>
        <p:sp>
          <p:nvSpPr>
            <p:cNvPr id="6" name="TextBox 6"/>
            <p:cNvSpPr txBox="1"/>
            <p:nvPr/>
          </p:nvSpPr>
          <p:spPr>
            <a:xfrm>
              <a:off x="767609" y="1119279"/>
              <a:ext cx="4989518" cy="808903"/>
            </a:xfrm>
            <a:prstGeom prst="rect">
              <a:avLst/>
            </a:prstGeom>
          </p:spPr>
          <p:txBody>
            <a:bodyPr lIns="0" tIns="0" rIns="0" bIns="0" rtlCol="0" anchor="t">
              <a:spAutoFit/>
            </a:bodyPr>
            <a:lstStyle/>
            <a:p>
              <a:pPr marL="0" lvl="0" indent="0" algn="l">
                <a:lnSpc>
                  <a:spcPts val="4791"/>
                </a:lnSpc>
                <a:spcBef>
                  <a:spcPct val="0"/>
                </a:spcBef>
              </a:pPr>
              <a:r>
                <a:rPr lang="en-US" sz="3992" u="none">
                  <a:solidFill>
                    <a:srgbClr val="FFFFFF"/>
                  </a:solidFill>
                  <a:latin typeface="Muli"/>
                </a:rPr>
                <a:t>02</a:t>
              </a:r>
            </a:p>
          </p:txBody>
        </p:sp>
      </p:grpSp>
      <p:sp>
        <p:nvSpPr>
          <p:cNvPr id="7" name="Freeform 7"/>
          <p:cNvSpPr/>
          <p:nvPr/>
        </p:nvSpPr>
        <p:spPr>
          <a:xfrm>
            <a:off x="6544936" y="4729901"/>
            <a:ext cx="10714364" cy="4528399"/>
          </a:xfrm>
          <a:custGeom>
            <a:avLst/>
            <a:gdLst/>
            <a:ahLst/>
            <a:cxnLst/>
            <a:rect l="l" t="t" r="r" b="b"/>
            <a:pathLst>
              <a:path w="10714364" h="4528399">
                <a:moveTo>
                  <a:pt x="0" y="0"/>
                </a:moveTo>
                <a:lnTo>
                  <a:pt x="10714364" y="0"/>
                </a:lnTo>
                <a:lnTo>
                  <a:pt x="10714364" y="4528399"/>
                </a:lnTo>
                <a:lnTo>
                  <a:pt x="0" y="4528399"/>
                </a:lnTo>
                <a:lnTo>
                  <a:pt x="0" y="0"/>
                </a:lnTo>
                <a:close/>
              </a:path>
            </a:pathLst>
          </a:custGeom>
          <a:blipFill>
            <a:blip r:embed="rId2"/>
            <a:stretch>
              <a:fillRect/>
            </a:stretch>
          </a:blipFill>
        </p:spPr>
      </p:sp>
      <p:sp>
        <p:nvSpPr>
          <p:cNvPr id="8" name="TextBox 8"/>
          <p:cNvSpPr txBox="1"/>
          <p:nvPr/>
        </p:nvSpPr>
        <p:spPr>
          <a:xfrm>
            <a:off x="1028700" y="1028700"/>
            <a:ext cx="11595008" cy="1371600"/>
          </a:xfrm>
          <a:prstGeom prst="rect">
            <a:avLst/>
          </a:prstGeom>
        </p:spPr>
        <p:txBody>
          <a:bodyPr lIns="0" tIns="0" rIns="0" bIns="0" rtlCol="0" anchor="t">
            <a:spAutoFit/>
          </a:bodyPr>
          <a:lstStyle/>
          <a:p>
            <a:pPr>
              <a:lnSpc>
                <a:spcPts val="10800"/>
              </a:lnSpc>
            </a:pPr>
            <a:r>
              <a:rPr lang="en-US" sz="9000">
                <a:solidFill>
                  <a:srgbClr val="000000"/>
                </a:solidFill>
                <a:latin typeface="Muli Bold"/>
              </a:rPr>
              <a:t>4.2 Các view và hàm</a:t>
            </a:r>
          </a:p>
        </p:txBody>
      </p:sp>
    </p:spTree>
  </p:cSld>
  <p:clrMapOvr>
    <a:masterClrMapping/>
  </p:clrMapOvr>
  <p:transition spd="slow">
    <p:wipe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954749"/>
            <a:ext cx="4893552" cy="5249345"/>
            <a:chOff x="0" y="0"/>
            <a:chExt cx="6524737" cy="6999126"/>
          </a:xfrm>
        </p:grpSpPr>
        <p:sp>
          <p:nvSpPr>
            <p:cNvPr id="3" name="AutoShape 3"/>
            <p:cNvSpPr/>
            <p:nvPr/>
          </p:nvSpPr>
          <p:spPr>
            <a:xfrm>
              <a:off x="0" y="0"/>
              <a:ext cx="6524737" cy="6999126"/>
            </a:xfrm>
            <a:prstGeom prst="rect">
              <a:avLst/>
            </a:prstGeom>
            <a:solidFill>
              <a:srgbClr val="365236"/>
            </a:solidFill>
          </p:spPr>
        </p:sp>
        <p:sp>
          <p:nvSpPr>
            <p:cNvPr id="4" name="TextBox 4"/>
            <p:cNvSpPr txBox="1"/>
            <p:nvPr/>
          </p:nvSpPr>
          <p:spPr>
            <a:xfrm>
              <a:off x="767609" y="2285996"/>
              <a:ext cx="4989518" cy="2124879"/>
            </a:xfrm>
            <a:prstGeom prst="rect">
              <a:avLst/>
            </a:prstGeom>
          </p:spPr>
          <p:txBody>
            <a:bodyPr lIns="0" tIns="0" rIns="0" bIns="0" rtlCol="0" anchor="t">
              <a:spAutoFit/>
            </a:bodyPr>
            <a:lstStyle/>
            <a:p>
              <a:pPr>
                <a:lnSpc>
                  <a:spcPts val="3194"/>
                </a:lnSpc>
              </a:pPr>
              <a:r>
                <a:rPr lang="en-US" sz="2661">
                  <a:solidFill>
                    <a:srgbClr val="FFFFFF"/>
                  </a:solidFill>
                  <a:latin typeface="Muli Semi-Bold"/>
                </a:rPr>
                <a:t>View AuthorSalesView, trả về bảng doanh thu theo hãng:</a:t>
              </a:r>
            </a:p>
            <a:p>
              <a:pPr marL="0" lvl="0" indent="0">
                <a:lnSpc>
                  <a:spcPts val="3194"/>
                </a:lnSpc>
                <a:spcBef>
                  <a:spcPct val="0"/>
                </a:spcBef>
              </a:pPr>
              <a:endParaRPr lang="en-US" sz="2661">
                <a:solidFill>
                  <a:srgbClr val="FFFFFF"/>
                </a:solidFill>
                <a:latin typeface="Muli Semi-Bold"/>
              </a:endParaRPr>
            </a:p>
          </p:txBody>
        </p:sp>
        <p:sp>
          <p:nvSpPr>
            <p:cNvPr id="5" name="TextBox 5"/>
            <p:cNvSpPr txBox="1"/>
            <p:nvPr/>
          </p:nvSpPr>
          <p:spPr>
            <a:xfrm>
              <a:off x="767609" y="5777663"/>
              <a:ext cx="4989518" cy="420417"/>
            </a:xfrm>
            <a:prstGeom prst="rect">
              <a:avLst/>
            </a:prstGeom>
          </p:spPr>
          <p:txBody>
            <a:bodyPr lIns="0" tIns="0" rIns="0" bIns="0" rtlCol="0" anchor="t">
              <a:spAutoFit/>
            </a:bodyPr>
            <a:lstStyle/>
            <a:p>
              <a:pPr marL="0" lvl="0" indent="0">
                <a:lnSpc>
                  <a:spcPts val="2661"/>
                </a:lnSpc>
                <a:spcBef>
                  <a:spcPct val="0"/>
                </a:spcBef>
              </a:pPr>
              <a:endParaRPr/>
            </a:p>
          </p:txBody>
        </p:sp>
        <p:sp>
          <p:nvSpPr>
            <p:cNvPr id="6" name="TextBox 6"/>
            <p:cNvSpPr txBox="1"/>
            <p:nvPr/>
          </p:nvSpPr>
          <p:spPr>
            <a:xfrm>
              <a:off x="767609" y="1119279"/>
              <a:ext cx="4989518" cy="808903"/>
            </a:xfrm>
            <a:prstGeom prst="rect">
              <a:avLst/>
            </a:prstGeom>
          </p:spPr>
          <p:txBody>
            <a:bodyPr lIns="0" tIns="0" rIns="0" bIns="0" rtlCol="0" anchor="t">
              <a:spAutoFit/>
            </a:bodyPr>
            <a:lstStyle/>
            <a:p>
              <a:pPr marL="0" lvl="0" indent="0" algn="l">
                <a:lnSpc>
                  <a:spcPts val="4791"/>
                </a:lnSpc>
                <a:spcBef>
                  <a:spcPct val="0"/>
                </a:spcBef>
              </a:pPr>
              <a:r>
                <a:rPr lang="en-US" sz="3992" u="none">
                  <a:solidFill>
                    <a:srgbClr val="FFFFFF"/>
                  </a:solidFill>
                  <a:latin typeface="Muli"/>
                </a:rPr>
                <a:t>03</a:t>
              </a:r>
            </a:p>
          </p:txBody>
        </p:sp>
      </p:grpSp>
      <p:sp>
        <p:nvSpPr>
          <p:cNvPr id="7" name="Freeform 7"/>
          <p:cNvSpPr/>
          <p:nvPr/>
        </p:nvSpPr>
        <p:spPr>
          <a:xfrm>
            <a:off x="6552251" y="4703547"/>
            <a:ext cx="10707049" cy="3751750"/>
          </a:xfrm>
          <a:custGeom>
            <a:avLst/>
            <a:gdLst/>
            <a:ahLst/>
            <a:cxnLst/>
            <a:rect l="l" t="t" r="r" b="b"/>
            <a:pathLst>
              <a:path w="10707049" h="3751750">
                <a:moveTo>
                  <a:pt x="0" y="0"/>
                </a:moveTo>
                <a:lnTo>
                  <a:pt x="10707049" y="0"/>
                </a:lnTo>
                <a:lnTo>
                  <a:pt x="10707049" y="3751750"/>
                </a:lnTo>
                <a:lnTo>
                  <a:pt x="0" y="3751750"/>
                </a:lnTo>
                <a:lnTo>
                  <a:pt x="0" y="0"/>
                </a:lnTo>
                <a:close/>
              </a:path>
            </a:pathLst>
          </a:custGeom>
          <a:blipFill>
            <a:blip r:embed="rId2"/>
            <a:stretch>
              <a:fillRect/>
            </a:stretch>
          </a:blipFill>
        </p:spPr>
      </p:sp>
      <p:sp>
        <p:nvSpPr>
          <p:cNvPr id="8" name="TextBox 8"/>
          <p:cNvSpPr txBox="1"/>
          <p:nvPr/>
        </p:nvSpPr>
        <p:spPr>
          <a:xfrm>
            <a:off x="1028700" y="1028700"/>
            <a:ext cx="11595008" cy="1371600"/>
          </a:xfrm>
          <a:prstGeom prst="rect">
            <a:avLst/>
          </a:prstGeom>
        </p:spPr>
        <p:txBody>
          <a:bodyPr lIns="0" tIns="0" rIns="0" bIns="0" rtlCol="0" anchor="t">
            <a:spAutoFit/>
          </a:bodyPr>
          <a:lstStyle/>
          <a:p>
            <a:pPr>
              <a:lnSpc>
                <a:spcPts val="10800"/>
              </a:lnSpc>
            </a:pPr>
            <a:r>
              <a:rPr lang="en-US" sz="9000">
                <a:solidFill>
                  <a:srgbClr val="000000"/>
                </a:solidFill>
                <a:latin typeface="Muli Bold"/>
              </a:rPr>
              <a:t>4.2 Các view và hàm</a:t>
            </a:r>
          </a:p>
        </p:txBody>
      </p:sp>
    </p:spTree>
  </p:cSld>
  <p:clrMapOvr>
    <a:masterClrMapping/>
  </p:clrMapOvr>
  <p:transition spd="slow">
    <p:strips/>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6605B"/>
        </a:solidFill>
        <a:effectLst/>
      </p:bgPr>
    </p:bg>
    <p:spTree>
      <p:nvGrpSpPr>
        <p:cNvPr id="1" name=""/>
        <p:cNvGrpSpPr/>
        <p:nvPr/>
      </p:nvGrpSpPr>
      <p:grpSpPr>
        <a:xfrm>
          <a:off x="0" y="0"/>
          <a:ext cx="0" cy="0"/>
          <a:chOff x="0" y="0"/>
          <a:chExt cx="0" cy="0"/>
        </a:xfrm>
      </p:grpSpPr>
      <p:sp>
        <p:nvSpPr>
          <p:cNvPr id="2" name="AutoShape 2"/>
          <p:cNvSpPr/>
          <p:nvPr/>
        </p:nvSpPr>
        <p:spPr>
          <a:xfrm>
            <a:off x="3623351" y="2730264"/>
            <a:ext cx="14079052" cy="6949859"/>
          </a:xfrm>
          <a:prstGeom prst="rect">
            <a:avLst/>
          </a:prstGeom>
          <a:solidFill>
            <a:srgbClr val="FFFFFF"/>
          </a:solidFill>
        </p:spPr>
      </p:sp>
      <p:sp>
        <p:nvSpPr>
          <p:cNvPr id="3" name="AutoShape 3"/>
          <p:cNvSpPr/>
          <p:nvPr/>
        </p:nvSpPr>
        <p:spPr>
          <a:xfrm>
            <a:off x="1231108" y="7919949"/>
            <a:ext cx="1828800" cy="0"/>
          </a:xfrm>
          <a:prstGeom prst="line">
            <a:avLst/>
          </a:prstGeom>
          <a:ln w="28575" cap="flat">
            <a:solidFill>
              <a:srgbClr val="000000"/>
            </a:solidFill>
            <a:prstDash val="solid"/>
            <a:headEnd type="none" w="sm" len="sm"/>
            <a:tailEnd type="triangle" w="lg" len="med"/>
          </a:ln>
        </p:spPr>
      </p:sp>
      <p:sp>
        <p:nvSpPr>
          <p:cNvPr id="4" name="AutoShape 4"/>
          <p:cNvSpPr/>
          <p:nvPr/>
        </p:nvSpPr>
        <p:spPr>
          <a:xfrm>
            <a:off x="1231108" y="8371639"/>
            <a:ext cx="1828800" cy="0"/>
          </a:xfrm>
          <a:prstGeom prst="line">
            <a:avLst/>
          </a:prstGeom>
          <a:ln w="28575" cap="flat">
            <a:solidFill>
              <a:srgbClr val="000000"/>
            </a:solidFill>
            <a:prstDash val="sysDot"/>
            <a:headEnd type="none" w="sm" len="sm"/>
            <a:tailEnd type="none" w="sm" len="sm"/>
          </a:ln>
        </p:spPr>
      </p:sp>
      <p:sp>
        <p:nvSpPr>
          <p:cNvPr id="5" name="AutoShape 5"/>
          <p:cNvSpPr/>
          <p:nvPr/>
        </p:nvSpPr>
        <p:spPr>
          <a:xfrm>
            <a:off x="1231108" y="8823328"/>
            <a:ext cx="1828800" cy="0"/>
          </a:xfrm>
          <a:prstGeom prst="line">
            <a:avLst/>
          </a:prstGeom>
          <a:ln w="28575" cap="flat">
            <a:solidFill>
              <a:srgbClr val="000000"/>
            </a:solidFill>
            <a:prstDash val="solid"/>
            <a:headEnd type="oval" w="lg" len="lg"/>
            <a:tailEnd type="oval" w="lg" len="lg"/>
          </a:ln>
        </p:spPr>
      </p:sp>
      <p:sp>
        <p:nvSpPr>
          <p:cNvPr id="6" name="Freeform 6"/>
          <p:cNvSpPr/>
          <p:nvPr/>
        </p:nvSpPr>
        <p:spPr>
          <a:xfrm>
            <a:off x="3740776" y="2730264"/>
            <a:ext cx="13844202" cy="5273871"/>
          </a:xfrm>
          <a:custGeom>
            <a:avLst/>
            <a:gdLst/>
            <a:ahLst/>
            <a:cxnLst/>
            <a:rect l="l" t="t" r="r" b="b"/>
            <a:pathLst>
              <a:path w="13844202" h="5273871">
                <a:moveTo>
                  <a:pt x="0" y="0"/>
                </a:moveTo>
                <a:lnTo>
                  <a:pt x="13844203" y="0"/>
                </a:lnTo>
                <a:lnTo>
                  <a:pt x="13844203" y="5273871"/>
                </a:lnTo>
                <a:lnTo>
                  <a:pt x="0" y="5273871"/>
                </a:lnTo>
                <a:lnTo>
                  <a:pt x="0" y="0"/>
                </a:lnTo>
                <a:close/>
              </a:path>
            </a:pathLst>
          </a:custGeom>
          <a:blipFill>
            <a:blip r:embed="rId2"/>
            <a:stretch>
              <a:fillRect r="-1066"/>
            </a:stretch>
          </a:blipFill>
        </p:spPr>
      </p:sp>
      <p:sp>
        <p:nvSpPr>
          <p:cNvPr id="7" name="TextBox 7"/>
          <p:cNvSpPr txBox="1"/>
          <p:nvPr/>
        </p:nvSpPr>
        <p:spPr>
          <a:xfrm>
            <a:off x="703757" y="674217"/>
            <a:ext cx="10922946" cy="1371600"/>
          </a:xfrm>
          <a:prstGeom prst="rect">
            <a:avLst/>
          </a:prstGeom>
        </p:spPr>
        <p:txBody>
          <a:bodyPr lIns="0" tIns="0" rIns="0" bIns="0" rtlCol="0" anchor="t">
            <a:spAutoFit/>
          </a:bodyPr>
          <a:lstStyle/>
          <a:p>
            <a:pPr>
              <a:lnSpc>
                <a:spcPts val="10800"/>
              </a:lnSpc>
            </a:pPr>
            <a:r>
              <a:rPr lang="en-US" sz="9000">
                <a:solidFill>
                  <a:srgbClr val="FFFFFF"/>
                </a:solidFill>
                <a:latin typeface="Muli Semi-Bold"/>
              </a:rPr>
              <a:t>5. Giao diện chính</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167718" y="351713"/>
            <a:ext cx="6191405" cy="3087715"/>
            <a:chOff x="0" y="0"/>
            <a:chExt cx="8255207" cy="4116954"/>
          </a:xfrm>
        </p:grpSpPr>
        <p:sp>
          <p:nvSpPr>
            <p:cNvPr id="3" name="AutoShape 3"/>
            <p:cNvSpPr/>
            <p:nvPr/>
          </p:nvSpPr>
          <p:spPr>
            <a:xfrm>
              <a:off x="0" y="2842385"/>
              <a:ext cx="968322" cy="40489"/>
            </a:xfrm>
            <a:prstGeom prst="rect">
              <a:avLst/>
            </a:prstGeom>
            <a:solidFill>
              <a:srgbClr val="FFFFFF"/>
            </a:solidFill>
          </p:spPr>
        </p:sp>
        <p:sp>
          <p:nvSpPr>
            <p:cNvPr id="4" name="TextBox 4"/>
            <p:cNvSpPr txBox="1"/>
            <p:nvPr/>
          </p:nvSpPr>
          <p:spPr>
            <a:xfrm>
              <a:off x="0" y="3678489"/>
              <a:ext cx="7454008" cy="446734"/>
            </a:xfrm>
            <a:prstGeom prst="rect">
              <a:avLst/>
            </a:prstGeom>
          </p:spPr>
          <p:txBody>
            <a:bodyPr lIns="0" tIns="0" rIns="0" bIns="0" rtlCol="0" anchor="t">
              <a:spAutoFit/>
            </a:bodyPr>
            <a:lstStyle/>
            <a:p>
              <a:pPr>
                <a:lnSpc>
                  <a:spcPts val="2872"/>
                </a:lnSpc>
              </a:pPr>
              <a:endParaRPr/>
            </a:p>
          </p:txBody>
        </p:sp>
        <p:sp>
          <p:nvSpPr>
            <p:cNvPr id="5" name="TextBox 5"/>
            <p:cNvSpPr txBox="1"/>
            <p:nvPr/>
          </p:nvSpPr>
          <p:spPr>
            <a:xfrm>
              <a:off x="0" y="38590"/>
              <a:ext cx="8255207" cy="2062582"/>
            </a:xfrm>
            <a:prstGeom prst="rect">
              <a:avLst/>
            </a:prstGeom>
          </p:spPr>
          <p:txBody>
            <a:bodyPr lIns="0" tIns="0" rIns="0" bIns="0" rtlCol="0" anchor="t">
              <a:spAutoFit/>
            </a:bodyPr>
            <a:lstStyle/>
            <a:p>
              <a:pPr>
                <a:lnSpc>
                  <a:spcPts val="6123"/>
                </a:lnSpc>
              </a:pPr>
              <a:r>
                <a:rPr lang="en-US" sz="5102">
                  <a:solidFill>
                    <a:srgbClr val="FFFFFF"/>
                  </a:solidFill>
                  <a:latin typeface="Muli Bold"/>
                </a:rPr>
                <a:t>GIAO DIỆN TRANG HOME</a:t>
              </a:r>
            </a:p>
          </p:txBody>
        </p:sp>
      </p:grpSp>
      <p:sp>
        <p:nvSpPr>
          <p:cNvPr id="6" name="Freeform 6"/>
          <p:cNvSpPr/>
          <p:nvPr/>
        </p:nvSpPr>
        <p:spPr>
          <a:xfrm>
            <a:off x="686316" y="3025602"/>
            <a:ext cx="16915369" cy="6232698"/>
          </a:xfrm>
          <a:custGeom>
            <a:avLst/>
            <a:gdLst/>
            <a:ahLst/>
            <a:cxnLst/>
            <a:rect l="l" t="t" r="r" b="b"/>
            <a:pathLst>
              <a:path w="16915369" h="6232698">
                <a:moveTo>
                  <a:pt x="0" y="0"/>
                </a:moveTo>
                <a:lnTo>
                  <a:pt x="16915368" y="0"/>
                </a:lnTo>
                <a:lnTo>
                  <a:pt x="16915368" y="6232698"/>
                </a:lnTo>
                <a:lnTo>
                  <a:pt x="0" y="6232698"/>
                </a:lnTo>
                <a:lnTo>
                  <a:pt x="0" y="0"/>
                </a:lnTo>
                <a:close/>
              </a:path>
            </a:pathLst>
          </a:custGeom>
          <a:blipFill>
            <a:blip r:embed="rId2"/>
            <a:stretch>
              <a:fillRect t="-1147" b="-1147"/>
            </a:stretch>
          </a:blipFill>
        </p:spPr>
      </p:sp>
    </p:spTree>
  </p:cSld>
  <p:clrMapOvr>
    <a:masterClrMapping/>
  </p:clrMapOvr>
  <p:transition spd="slow">
    <p:randomBar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167718" y="351713"/>
            <a:ext cx="6191405" cy="3087715"/>
            <a:chOff x="0" y="0"/>
            <a:chExt cx="8255207" cy="4116954"/>
          </a:xfrm>
        </p:grpSpPr>
        <p:sp>
          <p:nvSpPr>
            <p:cNvPr id="3" name="AutoShape 3"/>
            <p:cNvSpPr/>
            <p:nvPr/>
          </p:nvSpPr>
          <p:spPr>
            <a:xfrm>
              <a:off x="0" y="2842385"/>
              <a:ext cx="968322" cy="40489"/>
            </a:xfrm>
            <a:prstGeom prst="rect">
              <a:avLst/>
            </a:prstGeom>
            <a:solidFill>
              <a:srgbClr val="FFFFFF"/>
            </a:solidFill>
          </p:spPr>
        </p:sp>
        <p:sp>
          <p:nvSpPr>
            <p:cNvPr id="4" name="TextBox 4"/>
            <p:cNvSpPr txBox="1"/>
            <p:nvPr/>
          </p:nvSpPr>
          <p:spPr>
            <a:xfrm>
              <a:off x="0" y="3678489"/>
              <a:ext cx="7454008" cy="446734"/>
            </a:xfrm>
            <a:prstGeom prst="rect">
              <a:avLst/>
            </a:prstGeom>
          </p:spPr>
          <p:txBody>
            <a:bodyPr lIns="0" tIns="0" rIns="0" bIns="0" rtlCol="0" anchor="t">
              <a:spAutoFit/>
            </a:bodyPr>
            <a:lstStyle/>
            <a:p>
              <a:pPr>
                <a:lnSpc>
                  <a:spcPts val="2872"/>
                </a:lnSpc>
              </a:pPr>
              <a:endParaRPr/>
            </a:p>
          </p:txBody>
        </p:sp>
        <p:sp>
          <p:nvSpPr>
            <p:cNvPr id="5" name="TextBox 5"/>
            <p:cNvSpPr txBox="1"/>
            <p:nvPr/>
          </p:nvSpPr>
          <p:spPr>
            <a:xfrm>
              <a:off x="0" y="38590"/>
              <a:ext cx="8255207" cy="2062582"/>
            </a:xfrm>
            <a:prstGeom prst="rect">
              <a:avLst/>
            </a:prstGeom>
          </p:spPr>
          <p:txBody>
            <a:bodyPr lIns="0" tIns="0" rIns="0" bIns="0" rtlCol="0" anchor="t">
              <a:spAutoFit/>
            </a:bodyPr>
            <a:lstStyle/>
            <a:p>
              <a:pPr>
                <a:lnSpc>
                  <a:spcPts val="6123"/>
                </a:lnSpc>
              </a:pPr>
              <a:r>
                <a:rPr lang="en-US" sz="5102">
                  <a:solidFill>
                    <a:srgbClr val="FFFFFF"/>
                  </a:solidFill>
                  <a:latin typeface="Muli Bold"/>
                </a:rPr>
                <a:t>GIAO DIỆN TRANG HOME</a:t>
              </a:r>
            </a:p>
          </p:txBody>
        </p:sp>
      </p:grpSp>
      <p:sp>
        <p:nvSpPr>
          <p:cNvPr id="6" name="Freeform 6"/>
          <p:cNvSpPr/>
          <p:nvPr/>
        </p:nvSpPr>
        <p:spPr>
          <a:xfrm>
            <a:off x="3759405" y="1895570"/>
            <a:ext cx="10769190" cy="7888082"/>
          </a:xfrm>
          <a:custGeom>
            <a:avLst/>
            <a:gdLst/>
            <a:ahLst/>
            <a:cxnLst/>
            <a:rect l="l" t="t" r="r" b="b"/>
            <a:pathLst>
              <a:path w="10769190" h="7888082">
                <a:moveTo>
                  <a:pt x="0" y="0"/>
                </a:moveTo>
                <a:lnTo>
                  <a:pt x="10769190" y="0"/>
                </a:lnTo>
                <a:lnTo>
                  <a:pt x="10769190" y="7888082"/>
                </a:lnTo>
                <a:lnTo>
                  <a:pt x="0" y="7888082"/>
                </a:lnTo>
                <a:lnTo>
                  <a:pt x="0" y="0"/>
                </a:lnTo>
                <a:close/>
              </a:path>
            </a:pathLst>
          </a:custGeom>
          <a:blipFill>
            <a:blip r:embed="rId2"/>
            <a:stretch>
              <a:fillRect/>
            </a:stretch>
          </a:blipFill>
        </p:spPr>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167718" y="351713"/>
            <a:ext cx="6191405" cy="3087715"/>
            <a:chOff x="0" y="0"/>
            <a:chExt cx="8255207" cy="4116954"/>
          </a:xfrm>
        </p:grpSpPr>
        <p:sp>
          <p:nvSpPr>
            <p:cNvPr id="3" name="AutoShape 3"/>
            <p:cNvSpPr/>
            <p:nvPr/>
          </p:nvSpPr>
          <p:spPr>
            <a:xfrm>
              <a:off x="0" y="2842385"/>
              <a:ext cx="968322" cy="40489"/>
            </a:xfrm>
            <a:prstGeom prst="rect">
              <a:avLst/>
            </a:prstGeom>
            <a:solidFill>
              <a:srgbClr val="FFFFFF"/>
            </a:solidFill>
          </p:spPr>
        </p:sp>
        <p:sp>
          <p:nvSpPr>
            <p:cNvPr id="4" name="TextBox 4"/>
            <p:cNvSpPr txBox="1"/>
            <p:nvPr/>
          </p:nvSpPr>
          <p:spPr>
            <a:xfrm>
              <a:off x="0" y="3678489"/>
              <a:ext cx="7454008" cy="446734"/>
            </a:xfrm>
            <a:prstGeom prst="rect">
              <a:avLst/>
            </a:prstGeom>
          </p:spPr>
          <p:txBody>
            <a:bodyPr lIns="0" tIns="0" rIns="0" bIns="0" rtlCol="0" anchor="t">
              <a:spAutoFit/>
            </a:bodyPr>
            <a:lstStyle/>
            <a:p>
              <a:pPr>
                <a:lnSpc>
                  <a:spcPts val="2872"/>
                </a:lnSpc>
              </a:pPr>
              <a:endParaRPr/>
            </a:p>
          </p:txBody>
        </p:sp>
        <p:sp>
          <p:nvSpPr>
            <p:cNvPr id="5" name="TextBox 5"/>
            <p:cNvSpPr txBox="1"/>
            <p:nvPr/>
          </p:nvSpPr>
          <p:spPr>
            <a:xfrm>
              <a:off x="0" y="38590"/>
              <a:ext cx="8255207" cy="2062582"/>
            </a:xfrm>
            <a:prstGeom prst="rect">
              <a:avLst/>
            </a:prstGeom>
          </p:spPr>
          <p:txBody>
            <a:bodyPr lIns="0" tIns="0" rIns="0" bIns="0" rtlCol="0" anchor="t">
              <a:spAutoFit/>
            </a:bodyPr>
            <a:lstStyle/>
            <a:p>
              <a:pPr>
                <a:lnSpc>
                  <a:spcPts val="6123"/>
                </a:lnSpc>
              </a:pPr>
              <a:r>
                <a:rPr lang="en-US" sz="5102">
                  <a:solidFill>
                    <a:srgbClr val="FFFFFF"/>
                  </a:solidFill>
                  <a:latin typeface="Muli Bold"/>
                </a:rPr>
                <a:t>GIAO DIỆN TRANG HOME</a:t>
              </a:r>
            </a:p>
          </p:txBody>
        </p:sp>
      </p:grpSp>
      <p:sp>
        <p:nvSpPr>
          <p:cNvPr id="6" name="Freeform 6"/>
          <p:cNvSpPr/>
          <p:nvPr/>
        </p:nvSpPr>
        <p:spPr>
          <a:xfrm>
            <a:off x="1028700" y="2828485"/>
            <a:ext cx="16230600" cy="6429815"/>
          </a:xfrm>
          <a:custGeom>
            <a:avLst/>
            <a:gdLst/>
            <a:ahLst/>
            <a:cxnLst/>
            <a:rect l="l" t="t" r="r" b="b"/>
            <a:pathLst>
              <a:path w="16230600" h="6429815">
                <a:moveTo>
                  <a:pt x="0" y="0"/>
                </a:moveTo>
                <a:lnTo>
                  <a:pt x="16230600" y="0"/>
                </a:lnTo>
                <a:lnTo>
                  <a:pt x="16230600" y="6429815"/>
                </a:lnTo>
                <a:lnTo>
                  <a:pt x="0" y="6429815"/>
                </a:lnTo>
                <a:lnTo>
                  <a:pt x="0" y="0"/>
                </a:lnTo>
                <a:close/>
              </a:path>
            </a:pathLst>
          </a:custGeom>
          <a:blipFill>
            <a:blip r:embed="rId2"/>
            <a:stretch>
              <a:fillRect/>
            </a:stretch>
          </a:blipFill>
        </p:spPr>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1028700" y="2320974"/>
            <a:ext cx="16840435" cy="7642966"/>
          </a:xfrm>
          <a:custGeom>
            <a:avLst/>
            <a:gdLst/>
            <a:ahLst/>
            <a:cxnLst/>
            <a:rect l="l" t="t" r="r" b="b"/>
            <a:pathLst>
              <a:path w="16840435" h="7642966">
                <a:moveTo>
                  <a:pt x="0" y="0"/>
                </a:moveTo>
                <a:lnTo>
                  <a:pt x="16840435" y="0"/>
                </a:lnTo>
                <a:lnTo>
                  <a:pt x="16840435" y="7642967"/>
                </a:lnTo>
                <a:lnTo>
                  <a:pt x="0" y="7642967"/>
                </a:lnTo>
                <a:lnTo>
                  <a:pt x="0" y="0"/>
                </a:lnTo>
                <a:close/>
              </a:path>
            </a:pathLst>
          </a:custGeom>
          <a:blipFill>
            <a:blip r:embed="rId2"/>
            <a:stretch>
              <a:fillRect/>
            </a:stretch>
          </a:blipFill>
        </p:spPr>
      </p:sp>
      <p:sp>
        <p:nvSpPr>
          <p:cNvPr id="4" name="TextBox 4"/>
          <p:cNvSpPr txBox="1"/>
          <p:nvPr/>
        </p:nvSpPr>
        <p:spPr>
          <a:xfrm>
            <a:off x="606507" y="523875"/>
            <a:ext cx="11361274"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All Perfume</a:t>
            </a:r>
          </a:p>
          <a:p>
            <a:pPr>
              <a:lnSpc>
                <a:spcPts val="7799"/>
              </a:lnSpc>
            </a:pPr>
            <a:endParaRPr lang="en-US" sz="6499">
              <a:solidFill>
                <a:srgbClr val="FFFFFF"/>
              </a:solidFill>
              <a:latin typeface="Muli Semi-Bold"/>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1333617" y="2476500"/>
            <a:ext cx="16230600" cy="7241345"/>
          </a:xfrm>
          <a:custGeom>
            <a:avLst/>
            <a:gdLst/>
            <a:ahLst/>
            <a:cxnLst/>
            <a:rect l="l" t="t" r="r" b="b"/>
            <a:pathLst>
              <a:path w="16230600" h="7241345">
                <a:moveTo>
                  <a:pt x="0" y="0"/>
                </a:moveTo>
                <a:lnTo>
                  <a:pt x="16230600" y="0"/>
                </a:lnTo>
                <a:lnTo>
                  <a:pt x="16230600" y="7241345"/>
                </a:lnTo>
                <a:lnTo>
                  <a:pt x="0" y="7241345"/>
                </a:lnTo>
                <a:lnTo>
                  <a:pt x="0" y="0"/>
                </a:lnTo>
                <a:close/>
              </a:path>
            </a:pathLst>
          </a:custGeom>
          <a:blipFill>
            <a:blip r:embed="rId2"/>
            <a:stretch>
              <a:fillRect/>
            </a:stretch>
          </a:blipFill>
        </p:spPr>
      </p:sp>
      <p:sp>
        <p:nvSpPr>
          <p:cNvPr id="4" name="TextBox 4"/>
          <p:cNvSpPr txBox="1"/>
          <p:nvPr/>
        </p:nvSpPr>
        <p:spPr>
          <a:xfrm>
            <a:off x="606507" y="523875"/>
            <a:ext cx="11361274"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Hot Perfume</a:t>
            </a:r>
          </a:p>
          <a:p>
            <a:pPr>
              <a:lnSpc>
                <a:spcPts val="7799"/>
              </a:lnSpc>
            </a:pPr>
            <a:endParaRPr lang="en-US" sz="6499">
              <a:solidFill>
                <a:srgbClr val="FFFFFF"/>
              </a:solidFill>
              <a:latin typeface="Muli Semi-Bold"/>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2424881" cy="1222614"/>
          </a:xfrm>
          <a:prstGeom prst="rect">
            <a:avLst/>
          </a:prstGeom>
        </p:spPr>
        <p:txBody>
          <a:bodyPr lIns="0" tIns="0" rIns="0" bIns="0" rtlCol="0" anchor="t">
            <a:spAutoFit/>
          </a:bodyPr>
          <a:lstStyle/>
          <a:p>
            <a:pPr>
              <a:lnSpc>
                <a:spcPts val="9600"/>
              </a:lnSpc>
            </a:pPr>
            <a:r>
              <a:rPr lang="en-US" sz="8000">
                <a:solidFill>
                  <a:srgbClr val="FFFFFF"/>
                </a:solidFill>
                <a:latin typeface="Muli Bold"/>
              </a:rPr>
              <a:t>1.Giới thiệu</a:t>
            </a:r>
          </a:p>
        </p:txBody>
      </p:sp>
      <p:grpSp>
        <p:nvGrpSpPr>
          <p:cNvPr id="3" name="Group 3"/>
          <p:cNvGrpSpPr/>
          <p:nvPr/>
        </p:nvGrpSpPr>
        <p:grpSpPr>
          <a:xfrm>
            <a:off x="1028700" y="3221269"/>
            <a:ext cx="6492470" cy="4363576"/>
            <a:chOff x="0" y="0"/>
            <a:chExt cx="8656626" cy="5818101"/>
          </a:xfrm>
        </p:grpSpPr>
        <p:sp>
          <p:nvSpPr>
            <p:cNvPr id="4" name="AutoShape 4"/>
            <p:cNvSpPr/>
            <p:nvPr/>
          </p:nvSpPr>
          <p:spPr>
            <a:xfrm>
              <a:off x="0" y="1256122"/>
              <a:ext cx="1132833" cy="47367"/>
            </a:xfrm>
            <a:prstGeom prst="rect">
              <a:avLst/>
            </a:prstGeom>
            <a:solidFill>
              <a:srgbClr val="FFFFFF"/>
            </a:solidFill>
          </p:spPr>
        </p:sp>
        <p:sp>
          <p:nvSpPr>
            <p:cNvPr id="5" name="TextBox 5"/>
            <p:cNvSpPr txBox="1"/>
            <p:nvPr/>
          </p:nvSpPr>
          <p:spPr>
            <a:xfrm>
              <a:off x="0" y="1936387"/>
              <a:ext cx="8656626" cy="3881714"/>
            </a:xfrm>
            <a:prstGeom prst="rect">
              <a:avLst/>
            </a:prstGeom>
          </p:spPr>
          <p:txBody>
            <a:bodyPr lIns="0" tIns="0" rIns="0" bIns="0" rtlCol="0" anchor="t">
              <a:spAutoFit/>
            </a:bodyPr>
            <a:lstStyle/>
            <a:p>
              <a:pPr>
                <a:lnSpc>
                  <a:spcPts val="3360"/>
                </a:lnSpc>
              </a:pPr>
              <a:r>
                <a:rPr lang="en-US" sz="2400" spc="48">
                  <a:solidFill>
                    <a:srgbClr val="FFFFFF"/>
                  </a:solidFill>
                  <a:latin typeface="Muli"/>
                </a:rPr>
                <a:t> Trong bối cảnh mua sắm trực tuyến ngày càng trở thành một phần không thể thiếu trong cuộc sống của chúng ta. Việc xây dựng một trang web chuyên bán nước hoa không chỉ là một ý tưởng sáng tạo mà còn mang lại nhiều tiềm năng kinh doanh lớn.</a:t>
              </a:r>
            </a:p>
            <a:p>
              <a:pPr>
                <a:lnSpc>
                  <a:spcPts val="3359"/>
                </a:lnSpc>
              </a:pPr>
              <a:endParaRPr lang="en-US" sz="2400" spc="48">
                <a:solidFill>
                  <a:srgbClr val="FFFFFF"/>
                </a:solidFill>
                <a:latin typeface="Muli"/>
              </a:endParaRPr>
            </a:p>
          </p:txBody>
        </p:sp>
        <p:sp>
          <p:nvSpPr>
            <p:cNvPr id="6" name="TextBox 6"/>
            <p:cNvSpPr txBox="1"/>
            <p:nvPr/>
          </p:nvSpPr>
          <p:spPr>
            <a:xfrm>
              <a:off x="0" y="-76146"/>
              <a:ext cx="8656626" cy="622723"/>
            </a:xfrm>
            <a:prstGeom prst="rect">
              <a:avLst/>
            </a:prstGeom>
          </p:spPr>
          <p:txBody>
            <a:bodyPr lIns="0" tIns="0" rIns="0" bIns="0" rtlCol="0" anchor="t">
              <a:spAutoFit/>
            </a:bodyPr>
            <a:lstStyle/>
            <a:p>
              <a:pPr>
                <a:lnSpc>
                  <a:spcPts val="3919"/>
                </a:lnSpc>
              </a:pPr>
              <a:endParaRPr/>
            </a:p>
          </p:txBody>
        </p:sp>
      </p:grpSp>
      <p:grpSp>
        <p:nvGrpSpPr>
          <p:cNvPr id="7" name="Group 7"/>
          <p:cNvGrpSpPr/>
          <p:nvPr/>
        </p:nvGrpSpPr>
        <p:grpSpPr>
          <a:xfrm>
            <a:off x="9144000" y="3225710"/>
            <a:ext cx="6492470" cy="6032590"/>
            <a:chOff x="0" y="0"/>
            <a:chExt cx="8656626" cy="8043453"/>
          </a:xfrm>
        </p:grpSpPr>
        <p:sp>
          <p:nvSpPr>
            <p:cNvPr id="8" name="AutoShape 8"/>
            <p:cNvSpPr/>
            <p:nvPr/>
          </p:nvSpPr>
          <p:spPr>
            <a:xfrm>
              <a:off x="0" y="1250042"/>
              <a:ext cx="1132833" cy="47367"/>
            </a:xfrm>
            <a:prstGeom prst="rect">
              <a:avLst/>
            </a:prstGeom>
            <a:solidFill>
              <a:srgbClr val="FFFFFF"/>
            </a:solidFill>
          </p:spPr>
        </p:sp>
        <p:sp>
          <p:nvSpPr>
            <p:cNvPr id="9" name="TextBox 9"/>
            <p:cNvSpPr txBox="1"/>
            <p:nvPr/>
          </p:nvSpPr>
          <p:spPr>
            <a:xfrm>
              <a:off x="0" y="1930308"/>
              <a:ext cx="8656626" cy="6113145"/>
            </a:xfrm>
            <a:prstGeom prst="rect">
              <a:avLst/>
            </a:prstGeom>
          </p:spPr>
          <p:txBody>
            <a:bodyPr lIns="0" tIns="0" rIns="0" bIns="0" rtlCol="0" anchor="t">
              <a:spAutoFit/>
            </a:bodyPr>
            <a:lstStyle/>
            <a:p>
              <a:pPr>
                <a:lnSpc>
                  <a:spcPts val="3359"/>
                </a:lnSpc>
              </a:pPr>
              <a:r>
                <a:rPr lang="en-US" sz="2400" spc="48">
                  <a:solidFill>
                    <a:srgbClr val="FFFFFF"/>
                  </a:solidFill>
                  <a:latin typeface="Muli"/>
                </a:rPr>
                <a:t>Xây dựng một trang web bán nước hoa không chỉ mang lại lợi ích kinh doanh mà còn đáp ứng nhu cầu ngày càng cao của người tiêu dùng trong việc mua sắm trực tuyến. Sự kết hợp giữa đa dạng sản phẩm, tiện ích cho khách hàng, và khả năng tiếp cận thị trường toàn cầu sẽ tạo ra một cơ hội kinh doanh đầy hứa hẹn trong thế giới kinh doanh hiện đại. Chính vì thế chúng em chọn đề tài: </a:t>
              </a:r>
              <a:r>
                <a:rPr lang="en-US" sz="2400" spc="48">
                  <a:solidFill>
                    <a:srgbClr val="FFFFFF"/>
                  </a:solidFill>
                  <a:latin typeface="Muli Bold"/>
                </a:rPr>
                <a:t>Website bán nước hoa.</a:t>
              </a:r>
            </a:p>
            <a:p>
              <a:pPr>
                <a:lnSpc>
                  <a:spcPts val="3359"/>
                </a:lnSpc>
              </a:pPr>
              <a:endParaRPr lang="en-US" sz="2400" spc="48">
                <a:solidFill>
                  <a:srgbClr val="FFFFFF"/>
                </a:solidFill>
                <a:latin typeface="Muli Bold"/>
              </a:endParaRPr>
            </a:p>
          </p:txBody>
        </p:sp>
        <p:sp>
          <p:nvSpPr>
            <p:cNvPr id="10" name="TextBox 10"/>
            <p:cNvSpPr txBox="1"/>
            <p:nvPr/>
          </p:nvSpPr>
          <p:spPr>
            <a:xfrm>
              <a:off x="0" y="-66621"/>
              <a:ext cx="8656626" cy="607119"/>
            </a:xfrm>
            <a:prstGeom prst="rect">
              <a:avLst/>
            </a:prstGeom>
          </p:spPr>
          <p:txBody>
            <a:bodyPr lIns="0" tIns="0" rIns="0" bIns="0" rtlCol="0" anchor="t">
              <a:spAutoFit/>
            </a:bodyPr>
            <a:lstStyle/>
            <a:p>
              <a:pPr>
                <a:lnSpc>
                  <a:spcPts val="3920"/>
                </a:lnSpc>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1028700" y="2476500"/>
            <a:ext cx="16419269" cy="7367621"/>
          </a:xfrm>
          <a:custGeom>
            <a:avLst/>
            <a:gdLst/>
            <a:ahLst/>
            <a:cxnLst/>
            <a:rect l="l" t="t" r="r" b="b"/>
            <a:pathLst>
              <a:path w="16419269" h="7367621">
                <a:moveTo>
                  <a:pt x="0" y="0"/>
                </a:moveTo>
                <a:lnTo>
                  <a:pt x="16419269" y="0"/>
                </a:lnTo>
                <a:lnTo>
                  <a:pt x="16419269" y="7367621"/>
                </a:lnTo>
                <a:lnTo>
                  <a:pt x="0" y="7367621"/>
                </a:lnTo>
                <a:lnTo>
                  <a:pt x="0" y="0"/>
                </a:lnTo>
                <a:close/>
              </a:path>
            </a:pathLst>
          </a:custGeom>
          <a:blipFill>
            <a:blip r:embed="rId2"/>
            <a:stretch>
              <a:fillRect/>
            </a:stretch>
          </a:blipFill>
        </p:spPr>
      </p:sp>
      <p:sp>
        <p:nvSpPr>
          <p:cNvPr id="4" name="TextBox 4"/>
          <p:cNvSpPr txBox="1"/>
          <p:nvPr/>
        </p:nvSpPr>
        <p:spPr>
          <a:xfrm>
            <a:off x="606507" y="523875"/>
            <a:ext cx="13542605"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Newest Perfume</a:t>
            </a:r>
          </a:p>
          <a:p>
            <a:pPr>
              <a:lnSpc>
                <a:spcPts val="7799"/>
              </a:lnSpc>
            </a:pPr>
            <a:endParaRPr lang="en-US" sz="6499">
              <a:solidFill>
                <a:srgbClr val="FFFFFF"/>
              </a:solidFill>
              <a:latin typeface="Muli Semi-Bold"/>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3267796" y="2228800"/>
            <a:ext cx="11237823" cy="5129058"/>
          </a:xfrm>
          <a:custGeom>
            <a:avLst/>
            <a:gdLst/>
            <a:ahLst/>
            <a:cxnLst/>
            <a:rect l="l" t="t" r="r" b="b"/>
            <a:pathLst>
              <a:path w="11237823" h="5129058">
                <a:moveTo>
                  <a:pt x="0" y="0"/>
                </a:moveTo>
                <a:lnTo>
                  <a:pt x="11237823" y="0"/>
                </a:lnTo>
                <a:lnTo>
                  <a:pt x="11237823" y="5129058"/>
                </a:lnTo>
                <a:lnTo>
                  <a:pt x="0" y="5129058"/>
                </a:lnTo>
                <a:lnTo>
                  <a:pt x="0" y="0"/>
                </a:lnTo>
                <a:close/>
              </a:path>
            </a:pathLst>
          </a:custGeom>
          <a:blipFill>
            <a:blip r:embed="rId2"/>
            <a:stretch>
              <a:fillRect/>
            </a:stretch>
          </a:blipFill>
        </p:spPr>
      </p:sp>
      <p:sp>
        <p:nvSpPr>
          <p:cNvPr id="4" name="Freeform 4"/>
          <p:cNvSpPr/>
          <p:nvPr/>
        </p:nvSpPr>
        <p:spPr>
          <a:xfrm>
            <a:off x="3267796" y="4549980"/>
            <a:ext cx="11237823" cy="5143465"/>
          </a:xfrm>
          <a:custGeom>
            <a:avLst/>
            <a:gdLst/>
            <a:ahLst/>
            <a:cxnLst/>
            <a:rect l="l" t="t" r="r" b="b"/>
            <a:pathLst>
              <a:path w="11237823" h="5143465">
                <a:moveTo>
                  <a:pt x="0" y="0"/>
                </a:moveTo>
                <a:lnTo>
                  <a:pt x="11237823" y="0"/>
                </a:lnTo>
                <a:lnTo>
                  <a:pt x="11237823" y="5143466"/>
                </a:lnTo>
                <a:lnTo>
                  <a:pt x="0" y="5143466"/>
                </a:lnTo>
                <a:lnTo>
                  <a:pt x="0" y="0"/>
                </a:lnTo>
                <a:close/>
              </a:path>
            </a:pathLst>
          </a:custGeom>
          <a:blipFill>
            <a:blip r:embed="rId3"/>
            <a:stretch>
              <a:fillRect/>
            </a:stretch>
          </a:blipFill>
        </p:spPr>
      </p:sp>
      <p:sp>
        <p:nvSpPr>
          <p:cNvPr id="5" name="TextBox 5"/>
          <p:cNvSpPr txBox="1"/>
          <p:nvPr/>
        </p:nvSpPr>
        <p:spPr>
          <a:xfrm>
            <a:off x="606507" y="523875"/>
            <a:ext cx="13542605"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Introduce</a:t>
            </a:r>
          </a:p>
          <a:p>
            <a:pPr>
              <a:lnSpc>
                <a:spcPts val="7799"/>
              </a:lnSpc>
            </a:pPr>
            <a:endParaRPr lang="en-US" sz="6499">
              <a:solidFill>
                <a:srgbClr val="FFFFFF"/>
              </a:solidFill>
              <a:latin typeface="Muli Semi-Bold"/>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5930832" y="2009725"/>
            <a:ext cx="5686027" cy="1119058"/>
          </a:xfrm>
          <a:custGeom>
            <a:avLst/>
            <a:gdLst/>
            <a:ahLst/>
            <a:cxnLst/>
            <a:rect l="l" t="t" r="r" b="b"/>
            <a:pathLst>
              <a:path w="5686027" h="1119058">
                <a:moveTo>
                  <a:pt x="0" y="0"/>
                </a:moveTo>
                <a:lnTo>
                  <a:pt x="5686026" y="0"/>
                </a:lnTo>
                <a:lnTo>
                  <a:pt x="5686026" y="1119059"/>
                </a:lnTo>
                <a:lnTo>
                  <a:pt x="0" y="1119059"/>
                </a:lnTo>
                <a:lnTo>
                  <a:pt x="0" y="0"/>
                </a:lnTo>
                <a:close/>
              </a:path>
            </a:pathLst>
          </a:custGeom>
          <a:blipFill>
            <a:blip r:embed="rId2"/>
            <a:stretch>
              <a:fillRect/>
            </a:stretch>
          </a:blipFill>
        </p:spPr>
      </p:sp>
      <p:sp>
        <p:nvSpPr>
          <p:cNvPr id="4" name="Freeform 4"/>
          <p:cNvSpPr/>
          <p:nvPr/>
        </p:nvSpPr>
        <p:spPr>
          <a:xfrm>
            <a:off x="1778204" y="3128784"/>
            <a:ext cx="14731593" cy="6515897"/>
          </a:xfrm>
          <a:custGeom>
            <a:avLst/>
            <a:gdLst/>
            <a:ahLst/>
            <a:cxnLst/>
            <a:rect l="l" t="t" r="r" b="b"/>
            <a:pathLst>
              <a:path w="14731593" h="6515897">
                <a:moveTo>
                  <a:pt x="0" y="0"/>
                </a:moveTo>
                <a:lnTo>
                  <a:pt x="14731592" y="0"/>
                </a:lnTo>
                <a:lnTo>
                  <a:pt x="14731592" y="6515897"/>
                </a:lnTo>
                <a:lnTo>
                  <a:pt x="0" y="6515897"/>
                </a:lnTo>
                <a:lnTo>
                  <a:pt x="0" y="0"/>
                </a:lnTo>
                <a:close/>
              </a:path>
            </a:pathLst>
          </a:custGeom>
          <a:blipFill>
            <a:blip r:embed="rId3"/>
            <a:stretch>
              <a:fillRect/>
            </a:stretch>
          </a:blipFill>
        </p:spPr>
      </p:sp>
      <p:sp>
        <p:nvSpPr>
          <p:cNvPr id="5" name="TextBox 5"/>
          <p:cNvSpPr txBox="1"/>
          <p:nvPr/>
        </p:nvSpPr>
        <p:spPr>
          <a:xfrm>
            <a:off x="606507" y="523875"/>
            <a:ext cx="13542605"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tìm kiếm sản phẩm</a:t>
            </a:r>
          </a:p>
          <a:p>
            <a:pPr>
              <a:lnSpc>
                <a:spcPts val="7799"/>
              </a:lnSpc>
            </a:pPr>
            <a:endParaRPr lang="en-US" sz="6499">
              <a:solidFill>
                <a:srgbClr val="FFFFFF"/>
              </a:solidFill>
              <a:latin typeface="Muli Semi-Bold"/>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1245687" y="2476500"/>
            <a:ext cx="15805976" cy="7262643"/>
          </a:xfrm>
          <a:custGeom>
            <a:avLst/>
            <a:gdLst/>
            <a:ahLst/>
            <a:cxnLst/>
            <a:rect l="l" t="t" r="r" b="b"/>
            <a:pathLst>
              <a:path w="15805976" h="7262643">
                <a:moveTo>
                  <a:pt x="0" y="0"/>
                </a:moveTo>
                <a:lnTo>
                  <a:pt x="15805976" y="0"/>
                </a:lnTo>
                <a:lnTo>
                  <a:pt x="15805976" y="7262643"/>
                </a:lnTo>
                <a:lnTo>
                  <a:pt x="0" y="7262643"/>
                </a:lnTo>
                <a:lnTo>
                  <a:pt x="0" y="0"/>
                </a:lnTo>
                <a:close/>
              </a:path>
            </a:pathLst>
          </a:custGeom>
          <a:blipFill>
            <a:blip r:embed="rId2"/>
            <a:stretch>
              <a:fillRect/>
            </a:stretch>
          </a:blipFill>
        </p:spPr>
      </p:sp>
      <p:sp>
        <p:nvSpPr>
          <p:cNvPr id="4" name="TextBox 4"/>
          <p:cNvSpPr txBox="1"/>
          <p:nvPr/>
        </p:nvSpPr>
        <p:spPr>
          <a:xfrm>
            <a:off x="606507" y="523875"/>
            <a:ext cx="17084336"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xem thông tin sản phẩm</a:t>
            </a:r>
          </a:p>
          <a:p>
            <a:pPr>
              <a:lnSpc>
                <a:spcPts val="7799"/>
              </a:lnSpc>
            </a:pPr>
            <a:endParaRPr lang="en-US" sz="6499">
              <a:solidFill>
                <a:srgbClr val="FFFFFF"/>
              </a:solidFill>
              <a:latin typeface="Muli Semi-Bold"/>
            </a:endParaRPr>
          </a:p>
        </p:txBody>
      </p:sp>
    </p:spTree>
  </p:cSld>
  <p:clrMapOvr>
    <a:masterClrMapping/>
  </p:clrMapOvr>
  <p:transition spd="med">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606507" y="2266864"/>
            <a:ext cx="17084336" cy="6991436"/>
          </a:xfrm>
          <a:custGeom>
            <a:avLst/>
            <a:gdLst/>
            <a:ahLst/>
            <a:cxnLst/>
            <a:rect l="l" t="t" r="r" b="b"/>
            <a:pathLst>
              <a:path w="17084336" h="6991436">
                <a:moveTo>
                  <a:pt x="0" y="0"/>
                </a:moveTo>
                <a:lnTo>
                  <a:pt x="17084336" y="0"/>
                </a:lnTo>
                <a:lnTo>
                  <a:pt x="17084336" y="6991436"/>
                </a:lnTo>
                <a:lnTo>
                  <a:pt x="0" y="6991436"/>
                </a:lnTo>
                <a:lnTo>
                  <a:pt x="0" y="0"/>
                </a:lnTo>
                <a:close/>
              </a:path>
            </a:pathLst>
          </a:custGeom>
          <a:blipFill>
            <a:blip r:embed="rId2"/>
            <a:stretch>
              <a:fillRect/>
            </a:stretch>
          </a:blipFill>
        </p:spPr>
      </p:sp>
      <p:sp>
        <p:nvSpPr>
          <p:cNvPr id="4" name="TextBox 4"/>
          <p:cNvSpPr txBox="1"/>
          <p:nvPr/>
        </p:nvSpPr>
        <p:spPr>
          <a:xfrm>
            <a:off x="606507" y="523875"/>
            <a:ext cx="17084336"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xem thông tin sản phẩm</a:t>
            </a:r>
          </a:p>
          <a:p>
            <a:pPr>
              <a:lnSpc>
                <a:spcPts val="7799"/>
              </a:lnSpc>
            </a:pPr>
            <a:endParaRPr lang="en-US" sz="6499">
              <a:solidFill>
                <a:srgbClr val="FFFFFF"/>
              </a:solidFill>
              <a:latin typeface="Muli Semi-Bold"/>
            </a:endParaRPr>
          </a:p>
        </p:txBody>
      </p:sp>
    </p:spTree>
  </p:cSld>
  <p:clrMapOvr>
    <a:masterClrMapping/>
  </p:clrMapOvr>
  <p:transition spd="slow">
    <p:wipe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601832" y="2476500"/>
            <a:ext cx="17084336" cy="6798690"/>
          </a:xfrm>
          <a:custGeom>
            <a:avLst/>
            <a:gdLst/>
            <a:ahLst/>
            <a:cxnLst/>
            <a:rect l="l" t="t" r="r" b="b"/>
            <a:pathLst>
              <a:path w="17084336" h="6798690">
                <a:moveTo>
                  <a:pt x="0" y="0"/>
                </a:moveTo>
                <a:lnTo>
                  <a:pt x="17084336" y="0"/>
                </a:lnTo>
                <a:lnTo>
                  <a:pt x="17084336" y="6798690"/>
                </a:lnTo>
                <a:lnTo>
                  <a:pt x="0" y="6798690"/>
                </a:lnTo>
                <a:lnTo>
                  <a:pt x="0" y="0"/>
                </a:lnTo>
                <a:close/>
              </a:path>
            </a:pathLst>
          </a:custGeom>
          <a:blipFill>
            <a:blip r:embed="rId2"/>
            <a:stretch>
              <a:fillRect/>
            </a:stretch>
          </a:blipFill>
        </p:spPr>
      </p:sp>
      <p:sp>
        <p:nvSpPr>
          <p:cNvPr id="4" name="TextBox 4"/>
          <p:cNvSpPr txBox="1"/>
          <p:nvPr/>
        </p:nvSpPr>
        <p:spPr>
          <a:xfrm>
            <a:off x="606507" y="523875"/>
            <a:ext cx="17084336"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Login</a:t>
            </a:r>
          </a:p>
          <a:p>
            <a:pPr>
              <a:lnSpc>
                <a:spcPts val="7799"/>
              </a:lnSpc>
            </a:pPr>
            <a:endParaRPr lang="en-US" sz="6499">
              <a:solidFill>
                <a:srgbClr val="FFFFFF"/>
              </a:solidFill>
              <a:latin typeface="Muli Semi-Bold"/>
            </a:endParaRPr>
          </a:p>
        </p:txBody>
      </p:sp>
    </p:spTree>
  </p:cSld>
  <p:clrMapOvr>
    <a:masterClrMapping/>
  </p:clrMapOvr>
  <p:transition spd="med">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1028700" y="2578971"/>
            <a:ext cx="16230600" cy="7407812"/>
          </a:xfrm>
          <a:custGeom>
            <a:avLst/>
            <a:gdLst/>
            <a:ahLst/>
            <a:cxnLst/>
            <a:rect l="l" t="t" r="r" b="b"/>
            <a:pathLst>
              <a:path w="16230600" h="7407812">
                <a:moveTo>
                  <a:pt x="0" y="0"/>
                </a:moveTo>
                <a:lnTo>
                  <a:pt x="16230600" y="0"/>
                </a:lnTo>
                <a:lnTo>
                  <a:pt x="16230600" y="7407812"/>
                </a:lnTo>
                <a:lnTo>
                  <a:pt x="0" y="7407812"/>
                </a:lnTo>
                <a:lnTo>
                  <a:pt x="0" y="0"/>
                </a:lnTo>
                <a:close/>
              </a:path>
            </a:pathLst>
          </a:custGeom>
          <a:blipFill>
            <a:blip r:embed="rId2"/>
            <a:stretch>
              <a:fillRect/>
            </a:stretch>
          </a:blipFill>
        </p:spPr>
      </p:sp>
      <p:sp>
        <p:nvSpPr>
          <p:cNvPr id="4" name="TextBox 4"/>
          <p:cNvSpPr txBox="1"/>
          <p:nvPr/>
        </p:nvSpPr>
        <p:spPr>
          <a:xfrm>
            <a:off x="606507" y="523875"/>
            <a:ext cx="17084336"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Register</a:t>
            </a:r>
          </a:p>
          <a:p>
            <a:pPr>
              <a:lnSpc>
                <a:spcPts val="7799"/>
              </a:lnSpc>
            </a:pPr>
            <a:endParaRPr lang="en-US" sz="6499">
              <a:solidFill>
                <a:srgbClr val="FFFFFF"/>
              </a:solidFill>
              <a:latin typeface="Muli Semi-Bold"/>
            </a:endParaRPr>
          </a:p>
        </p:txBody>
      </p:sp>
    </p:spTree>
  </p:cSld>
  <p:clrMapOvr>
    <a:masterClrMapping/>
  </p:clrMapOvr>
  <p:transition spd="med">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2068324" y="2772093"/>
            <a:ext cx="14151351" cy="6226595"/>
          </a:xfrm>
          <a:custGeom>
            <a:avLst/>
            <a:gdLst/>
            <a:ahLst/>
            <a:cxnLst/>
            <a:rect l="l" t="t" r="r" b="b"/>
            <a:pathLst>
              <a:path w="14151351" h="6226595">
                <a:moveTo>
                  <a:pt x="0" y="0"/>
                </a:moveTo>
                <a:lnTo>
                  <a:pt x="14151352" y="0"/>
                </a:lnTo>
                <a:lnTo>
                  <a:pt x="14151352" y="6226594"/>
                </a:lnTo>
                <a:lnTo>
                  <a:pt x="0" y="6226594"/>
                </a:lnTo>
                <a:lnTo>
                  <a:pt x="0" y="0"/>
                </a:lnTo>
                <a:close/>
              </a:path>
            </a:pathLst>
          </a:custGeom>
          <a:blipFill>
            <a:blip r:embed="rId2"/>
            <a:stretch>
              <a:fillRect/>
            </a:stretch>
          </a:blipFill>
        </p:spPr>
      </p:sp>
      <p:sp>
        <p:nvSpPr>
          <p:cNvPr id="4" name="TextBox 4"/>
          <p:cNvSpPr txBox="1"/>
          <p:nvPr/>
        </p:nvSpPr>
        <p:spPr>
          <a:xfrm>
            <a:off x="606507" y="523875"/>
            <a:ext cx="18139819"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quên mật khẩu</a:t>
            </a:r>
          </a:p>
          <a:p>
            <a:pPr>
              <a:lnSpc>
                <a:spcPts val="7799"/>
              </a:lnSpc>
            </a:pPr>
            <a:endParaRPr lang="en-US" sz="6499">
              <a:solidFill>
                <a:srgbClr val="FFFFFF"/>
              </a:solidFill>
              <a:latin typeface="Muli Semi-Bold"/>
            </a:endParaRPr>
          </a:p>
        </p:txBody>
      </p:sp>
    </p:spTree>
  </p:cSld>
  <p:clrMapOvr>
    <a:masterClrMapping/>
  </p:clrMapOvr>
  <p:transition spd="med">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1033375" y="2297509"/>
            <a:ext cx="16230600" cy="7407812"/>
          </a:xfrm>
          <a:custGeom>
            <a:avLst/>
            <a:gdLst/>
            <a:ahLst/>
            <a:cxnLst/>
            <a:rect l="l" t="t" r="r" b="b"/>
            <a:pathLst>
              <a:path w="16230600" h="7407812">
                <a:moveTo>
                  <a:pt x="0" y="0"/>
                </a:moveTo>
                <a:lnTo>
                  <a:pt x="16230600" y="0"/>
                </a:lnTo>
                <a:lnTo>
                  <a:pt x="16230600" y="7407812"/>
                </a:lnTo>
                <a:lnTo>
                  <a:pt x="0" y="7407812"/>
                </a:lnTo>
                <a:lnTo>
                  <a:pt x="0" y="0"/>
                </a:lnTo>
                <a:close/>
              </a:path>
            </a:pathLst>
          </a:custGeom>
          <a:blipFill>
            <a:blip r:embed="rId2"/>
            <a:stretch>
              <a:fillRect/>
            </a:stretch>
          </a:blipFill>
        </p:spPr>
      </p:sp>
      <p:sp>
        <p:nvSpPr>
          <p:cNvPr id="4" name="TextBox 4"/>
          <p:cNvSpPr txBox="1"/>
          <p:nvPr/>
        </p:nvSpPr>
        <p:spPr>
          <a:xfrm>
            <a:off x="606507" y="523875"/>
            <a:ext cx="17084336"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Setting</a:t>
            </a:r>
          </a:p>
          <a:p>
            <a:pPr>
              <a:lnSpc>
                <a:spcPts val="7799"/>
              </a:lnSpc>
            </a:pPr>
            <a:endParaRPr lang="en-US" sz="6499">
              <a:solidFill>
                <a:srgbClr val="FFFFFF"/>
              </a:solidFill>
              <a:latin typeface="Muli Semi-Bold"/>
            </a:endParaRPr>
          </a:p>
        </p:txBody>
      </p:sp>
    </p:spTree>
  </p:cSld>
  <p:clrMapOvr>
    <a:masterClrMapping/>
  </p:clrMapOvr>
  <p:transition spd="med">
    <p:pull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1367613" y="2476500"/>
            <a:ext cx="15552775" cy="7178204"/>
          </a:xfrm>
          <a:custGeom>
            <a:avLst/>
            <a:gdLst/>
            <a:ahLst/>
            <a:cxnLst/>
            <a:rect l="l" t="t" r="r" b="b"/>
            <a:pathLst>
              <a:path w="15552775" h="7178204">
                <a:moveTo>
                  <a:pt x="0" y="0"/>
                </a:moveTo>
                <a:lnTo>
                  <a:pt x="15552774" y="0"/>
                </a:lnTo>
                <a:lnTo>
                  <a:pt x="15552774" y="7178204"/>
                </a:lnTo>
                <a:lnTo>
                  <a:pt x="0" y="7178204"/>
                </a:lnTo>
                <a:lnTo>
                  <a:pt x="0" y="0"/>
                </a:lnTo>
                <a:close/>
              </a:path>
            </a:pathLst>
          </a:custGeom>
          <a:blipFill>
            <a:blip r:embed="rId2"/>
            <a:stretch>
              <a:fillRect/>
            </a:stretch>
          </a:blipFill>
        </p:spPr>
      </p:sp>
      <p:sp>
        <p:nvSpPr>
          <p:cNvPr id="4" name="TextBox 4"/>
          <p:cNvSpPr txBox="1"/>
          <p:nvPr/>
        </p:nvSpPr>
        <p:spPr>
          <a:xfrm>
            <a:off x="606507" y="523875"/>
            <a:ext cx="17084336"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Contact Us</a:t>
            </a:r>
          </a:p>
          <a:p>
            <a:pPr>
              <a:lnSpc>
                <a:spcPts val="7799"/>
              </a:lnSpc>
            </a:pPr>
            <a:endParaRPr lang="en-US" sz="6499">
              <a:solidFill>
                <a:srgbClr val="FFFFFF"/>
              </a:solidFill>
              <a:latin typeface="Muli Semi-Bold"/>
            </a:endParaRPr>
          </a:p>
        </p:txBody>
      </p:sp>
    </p:spTree>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9294" y="2910273"/>
            <a:ext cx="15795020" cy="6745738"/>
            <a:chOff x="0" y="0"/>
            <a:chExt cx="5762066" cy="2460863"/>
          </a:xfrm>
        </p:grpSpPr>
        <p:sp>
          <p:nvSpPr>
            <p:cNvPr id="3" name="Freeform 3"/>
            <p:cNvSpPr/>
            <p:nvPr/>
          </p:nvSpPr>
          <p:spPr>
            <a:xfrm>
              <a:off x="0" y="0"/>
              <a:ext cx="5762066" cy="2460863"/>
            </a:xfrm>
            <a:custGeom>
              <a:avLst/>
              <a:gdLst/>
              <a:ahLst/>
              <a:cxnLst/>
              <a:rect l="l" t="t" r="r" b="b"/>
              <a:pathLst>
                <a:path w="5762066" h="2460863">
                  <a:moveTo>
                    <a:pt x="0" y="0"/>
                  </a:moveTo>
                  <a:lnTo>
                    <a:pt x="5762066" y="0"/>
                  </a:lnTo>
                  <a:lnTo>
                    <a:pt x="5762066" y="2460863"/>
                  </a:lnTo>
                  <a:lnTo>
                    <a:pt x="0" y="2460863"/>
                  </a:lnTo>
                  <a:close/>
                </a:path>
              </a:pathLst>
            </a:custGeom>
            <a:solidFill>
              <a:srgbClr val="36605B"/>
            </a:solidFill>
          </p:spPr>
        </p:sp>
      </p:grpSp>
      <p:grpSp>
        <p:nvGrpSpPr>
          <p:cNvPr id="4" name="Group 4"/>
          <p:cNvGrpSpPr/>
          <p:nvPr/>
        </p:nvGrpSpPr>
        <p:grpSpPr>
          <a:xfrm>
            <a:off x="1219294" y="657204"/>
            <a:ext cx="15795020" cy="1907038"/>
            <a:chOff x="0" y="0"/>
            <a:chExt cx="5762066" cy="695693"/>
          </a:xfrm>
        </p:grpSpPr>
        <p:sp>
          <p:nvSpPr>
            <p:cNvPr id="5" name="Freeform 5"/>
            <p:cNvSpPr/>
            <p:nvPr/>
          </p:nvSpPr>
          <p:spPr>
            <a:xfrm>
              <a:off x="0" y="0"/>
              <a:ext cx="5762066" cy="695693"/>
            </a:xfrm>
            <a:custGeom>
              <a:avLst/>
              <a:gdLst/>
              <a:ahLst/>
              <a:cxnLst/>
              <a:rect l="l" t="t" r="r" b="b"/>
              <a:pathLst>
                <a:path w="5762066" h="695693">
                  <a:moveTo>
                    <a:pt x="0" y="0"/>
                  </a:moveTo>
                  <a:lnTo>
                    <a:pt x="5762066" y="0"/>
                  </a:lnTo>
                  <a:lnTo>
                    <a:pt x="5762066" y="695693"/>
                  </a:lnTo>
                  <a:lnTo>
                    <a:pt x="0" y="695693"/>
                  </a:lnTo>
                  <a:close/>
                </a:path>
              </a:pathLst>
            </a:custGeom>
            <a:solidFill>
              <a:srgbClr val="36605B"/>
            </a:solidFill>
          </p:spPr>
        </p:sp>
      </p:grpSp>
      <p:sp>
        <p:nvSpPr>
          <p:cNvPr id="6" name="Freeform 6"/>
          <p:cNvSpPr/>
          <p:nvPr/>
        </p:nvSpPr>
        <p:spPr>
          <a:xfrm rot="-278358">
            <a:off x="-143293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AutoShape 7"/>
          <p:cNvSpPr/>
          <p:nvPr/>
        </p:nvSpPr>
        <p:spPr>
          <a:xfrm rot="-5400000">
            <a:off x="-541453" y="6273617"/>
            <a:ext cx="6745738" cy="0"/>
          </a:xfrm>
          <a:prstGeom prst="line">
            <a:avLst/>
          </a:prstGeom>
          <a:ln w="19050" cap="flat">
            <a:solidFill>
              <a:srgbClr val="FFFFFF"/>
            </a:solidFill>
            <a:prstDash val="solid"/>
            <a:headEnd type="none" w="sm" len="sm"/>
            <a:tailEnd type="none" w="sm" len="sm"/>
          </a:ln>
        </p:spPr>
      </p:sp>
      <p:sp>
        <p:nvSpPr>
          <p:cNvPr id="8" name="AutoShape 8"/>
          <p:cNvSpPr/>
          <p:nvPr/>
        </p:nvSpPr>
        <p:spPr>
          <a:xfrm rot="-5400000">
            <a:off x="6878694" y="6273617"/>
            <a:ext cx="6745738" cy="0"/>
          </a:xfrm>
          <a:prstGeom prst="line">
            <a:avLst/>
          </a:prstGeom>
          <a:ln w="19050" cap="flat">
            <a:solidFill>
              <a:srgbClr val="FFFFFF"/>
            </a:solidFill>
            <a:prstDash val="solid"/>
            <a:headEnd type="none" w="sm" len="sm"/>
            <a:tailEnd type="none" w="sm" len="sm"/>
          </a:ln>
        </p:spPr>
      </p:sp>
      <p:sp>
        <p:nvSpPr>
          <p:cNvPr id="9" name="AutoShape 9"/>
          <p:cNvSpPr/>
          <p:nvPr/>
        </p:nvSpPr>
        <p:spPr>
          <a:xfrm rot="-5400000">
            <a:off x="5264035" y="6273617"/>
            <a:ext cx="6745738" cy="0"/>
          </a:xfrm>
          <a:prstGeom prst="line">
            <a:avLst/>
          </a:prstGeom>
          <a:ln w="19050" cap="flat">
            <a:solidFill>
              <a:srgbClr val="FFFFFF"/>
            </a:solidFill>
            <a:prstDash val="solid"/>
            <a:headEnd type="none" w="sm" len="sm"/>
            <a:tailEnd type="none" w="sm" len="sm"/>
          </a:ln>
        </p:spPr>
      </p:sp>
      <p:grpSp>
        <p:nvGrpSpPr>
          <p:cNvPr id="10" name="Group 10"/>
          <p:cNvGrpSpPr/>
          <p:nvPr/>
        </p:nvGrpSpPr>
        <p:grpSpPr>
          <a:xfrm>
            <a:off x="13821430" y="6055702"/>
            <a:ext cx="4791997" cy="4775719"/>
            <a:chOff x="0" y="0"/>
            <a:chExt cx="6389330" cy="6367625"/>
          </a:xfrm>
        </p:grpSpPr>
        <p:sp>
          <p:nvSpPr>
            <p:cNvPr id="11" name="Freeform 11"/>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2" name="Freeform 12"/>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grpSp>
        <p:nvGrpSpPr>
          <p:cNvPr id="13" name="Group 13"/>
          <p:cNvGrpSpPr/>
          <p:nvPr/>
        </p:nvGrpSpPr>
        <p:grpSpPr>
          <a:xfrm>
            <a:off x="10994513" y="3322771"/>
            <a:ext cx="3642641" cy="5121484"/>
            <a:chOff x="0" y="0"/>
            <a:chExt cx="4856855" cy="6828645"/>
          </a:xfrm>
        </p:grpSpPr>
        <p:sp>
          <p:nvSpPr>
            <p:cNvPr id="14" name="TextBox 14"/>
            <p:cNvSpPr txBox="1"/>
            <p:nvPr/>
          </p:nvSpPr>
          <p:spPr>
            <a:xfrm>
              <a:off x="0" y="6344352"/>
              <a:ext cx="4856855" cy="484293"/>
            </a:xfrm>
            <a:prstGeom prst="rect">
              <a:avLst/>
            </a:prstGeom>
          </p:spPr>
          <p:txBody>
            <a:bodyPr lIns="0" tIns="0" rIns="0" bIns="0" rtlCol="0" anchor="t">
              <a:spAutoFit/>
            </a:bodyPr>
            <a:lstStyle/>
            <a:p>
              <a:pPr>
                <a:lnSpc>
                  <a:spcPts val="3079"/>
                </a:lnSpc>
              </a:pPr>
              <a:r>
                <a:rPr lang="en-US" sz="2199" spc="43">
                  <a:solidFill>
                    <a:srgbClr val="FFFFFF"/>
                  </a:solidFill>
                  <a:latin typeface="Muli"/>
                </a:rPr>
                <a:t>Xem tất cả sản phẩm</a:t>
              </a:r>
            </a:p>
          </p:txBody>
        </p:sp>
        <p:sp>
          <p:nvSpPr>
            <p:cNvPr id="15" name="TextBox 15"/>
            <p:cNvSpPr txBox="1"/>
            <p:nvPr/>
          </p:nvSpPr>
          <p:spPr>
            <a:xfrm>
              <a:off x="0" y="-38100"/>
              <a:ext cx="4856855" cy="1004993"/>
            </a:xfrm>
            <a:prstGeom prst="rect">
              <a:avLst/>
            </a:prstGeom>
          </p:spPr>
          <p:txBody>
            <a:bodyPr lIns="0" tIns="0" rIns="0" bIns="0" rtlCol="0" anchor="t">
              <a:spAutoFit/>
            </a:bodyPr>
            <a:lstStyle/>
            <a:p>
              <a:pPr>
                <a:lnSpc>
                  <a:spcPts val="3079"/>
                </a:lnSpc>
              </a:pPr>
              <a:r>
                <a:rPr lang="en-US" sz="2199" spc="43">
                  <a:solidFill>
                    <a:srgbClr val="FFFFFF"/>
                  </a:solidFill>
                  <a:latin typeface="Muli"/>
                </a:rPr>
                <a:t>Chon sản phẩm và thanh toán</a:t>
              </a:r>
            </a:p>
          </p:txBody>
        </p:sp>
        <p:sp>
          <p:nvSpPr>
            <p:cNvPr id="16" name="TextBox 16"/>
            <p:cNvSpPr txBox="1"/>
            <p:nvPr/>
          </p:nvSpPr>
          <p:spPr>
            <a:xfrm>
              <a:off x="0" y="1957771"/>
              <a:ext cx="4856855" cy="484293"/>
            </a:xfrm>
            <a:prstGeom prst="rect">
              <a:avLst/>
            </a:prstGeom>
          </p:spPr>
          <p:txBody>
            <a:bodyPr lIns="0" tIns="0" rIns="0" bIns="0" rtlCol="0" anchor="t">
              <a:spAutoFit/>
            </a:bodyPr>
            <a:lstStyle/>
            <a:p>
              <a:pPr>
                <a:lnSpc>
                  <a:spcPts val="3079"/>
                </a:lnSpc>
              </a:pPr>
              <a:r>
                <a:rPr lang="en-US" sz="2199" spc="43">
                  <a:solidFill>
                    <a:srgbClr val="FFFFFF"/>
                  </a:solidFill>
                  <a:latin typeface="Muli"/>
                </a:rPr>
                <a:t>Quản lý giỏ hàng</a:t>
              </a:r>
            </a:p>
          </p:txBody>
        </p:sp>
        <p:sp>
          <p:nvSpPr>
            <p:cNvPr id="17" name="TextBox 17"/>
            <p:cNvSpPr txBox="1"/>
            <p:nvPr/>
          </p:nvSpPr>
          <p:spPr>
            <a:xfrm>
              <a:off x="0" y="3159615"/>
              <a:ext cx="4856855" cy="1004993"/>
            </a:xfrm>
            <a:prstGeom prst="rect">
              <a:avLst/>
            </a:prstGeom>
          </p:spPr>
          <p:txBody>
            <a:bodyPr lIns="0" tIns="0" rIns="0" bIns="0" rtlCol="0" anchor="t">
              <a:spAutoFit/>
            </a:bodyPr>
            <a:lstStyle/>
            <a:p>
              <a:pPr>
                <a:lnSpc>
                  <a:spcPts val="3079"/>
                </a:lnSpc>
              </a:pPr>
              <a:r>
                <a:rPr lang="en-US" sz="2199" spc="43">
                  <a:solidFill>
                    <a:srgbClr val="FFFFFF"/>
                  </a:solidFill>
                  <a:latin typeface="Muli"/>
                </a:rPr>
                <a:t>Xuất hóa đơn và lọc hóa đơn</a:t>
              </a:r>
            </a:p>
          </p:txBody>
        </p:sp>
        <p:sp>
          <p:nvSpPr>
            <p:cNvPr id="18" name="TextBox 18"/>
            <p:cNvSpPr txBox="1"/>
            <p:nvPr/>
          </p:nvSpPr>
          <p:spPr>
            <a:xfrm>
              <a:off x="0" y="4882158"/>
              <a:ext cx="4856855" cy="484293"/>
            </a:xfrm>
            <a:prstGeom prst="rect">
              <a:avLst/>
            </a:prstGeom>
          </p:spPr>
          <p:txBody>
            <a:bodyPr lIns="0" tIns="0" rIns="0" bIns="0" rtlCol="0" anchor="t">
              <a:spAutoFit/>
            </a:bodyPr>
            <a:lstStyle/>
            <a:p>
              <a:pPr>
                <a:lnSpc>
                  <a:spcPts val="3079"/>
                </a:lnSpc>
              </a:pPr>
              <a:r>
                <a:rPr lang="en-US" sz="2199" spc="43">
                  <a:solidFill>
                    <a:srgbClr val="FFFFFF"/>
                  </a:solidFill>
                  <a:latin typeface="Muli"/>
                </a:rPr>
                <a:t>Thống kê doanh thu</a:t>
              </a:r>
            </a:p>
          </p:txBody>
        </p:sp>
      </p:grpSp>
      <p:sp>
        <p:nvSpPr>
          <p:cNvPr id="19" name="TextBox 19"/>
          <p:cNvSpPr txBox="1"/>
          <p:nvPr/>
        </p:nvSpPr>
        <p:spPr>
          <a:xfrm>
            <a:off x="3683996" y="934441"/>
            <a:ext cx="10839717" cy="1085850"/>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FFFFFF"/>
                </a:solidFill>
                <a:latin typeface="Muli Ultra-Bold"/>
              </a:rPr>
              <a:t>2. Các chức năng chính</a:t>
            </a:r>
          </a:p>
        </p:txBody>
      </p:sp>
      <p:grpSp>
        <p:nvGrpSpPr>
          <p:cNvPr id="20" name="Group 20"/>
          <p:cNvGrpSpPr/>
          <p:nvPr/>
        </p:nvGrpSpPr>
        <p:grpSpPr>
          <a:xfrm>
            <a:off x="3422638" y="3518033"/>
            <a:ext cx="4108866" cy="5632341"/>
            <a:chOff x="0" y="0"/>
            <a:chExt cx="5478488" cy="7509788"/>
          </a:xfrm>
        </p:grpSpPr>
        <p:sp>
          <p:nvSpPr>
            <p:cNvPr id="21" name="TextBox 21"/>
            <p:cNvSpPr txBox="1"/>
            <p:nvPr/>
          </p:nvSpPr>
          <p:spPr>
            <a:xfrm>
              <a:off x="0" y="1176721"/>
              <a:ext cx="5441055" cy="484293"/>
            </a:xfrm>
            <a:prstGeom prst="rect">
              <a:avLst/>
            </a:prstGeom>
          </p:spPr>
          <p:txBody>
            <a:bodyPr lIns="0" tIns="0" rIns="0" bIns="0" rtlCol="0" anchor="t">
              <a:spAutoFit/>
            </a:bodyPr>
            <a:lstStyle/>
            <a:p>
              <a:pPr>
                <a:lnSpc>
                  <a:spcPts val="3079"/>
                </a:lnSpc>
              </a:pPr>
              <a:r>
                <a:rPr lang="en-US" sz="2199" spc="43">
                  <a:solidFill>
                    <a:srgbClr val="FFFFFF"/>
                  </a:solidFill>
                  <a:latin typeface="Muli"/>
                </a:rPr>
                <a:t>Đăng kí</a:t>
              </a:r>
            </a:p>
          </p:txBody>
        </p:sp>
        <p:sp>
          <p:nvSpPr>
            <p:cNvPr id="22" name="TextBox 22"/>
            <p:cNvSpPr txBox="1"/>
            <p:nvPr/>
          </p:nvSpPr>
          <p:spPr>
            <a:xfrm>
              <a:off x="0" y="2638915"/>
              <a:ext cx="5441055" cy="484293"/>
            </a:xfrm>
            <a:prstGeom prst="rect">
              <a:avLst/>
            </a:prstGeom>
          </p:spPr>
          <p:txBody>
            <a:bodyPr lIns="0" tIns="0" rIns="0" bIns="0" rtlCol="0" anchor="t">
              <a:spAutoFit/>
            </a:bodyPr>
            <a:lstStyle/>
            <a:p>
              <a:pPr>
                <a:lnSpc>
                  <a:spcPts val="3079"/>
                </a:lnSpc>
              </a:pPr>
              <a:r>
                <a:rPr lang="en-US" sz="2199" spc="43">
                  <a:solidFill>
                    <a:srgbClr val="FFFFFF"/>
                  </a:solidFill>
                  <a:latin typeface="Muli"/>
                </a:rPr>
                <a:t>Quên mật khẩu</a:t>
              </a:r>
            </a:p>
          </p:txBody>
        </p:sp>
        <p:sp>
          <p:nvSpPr>
            <p:cNvPr id="23" name="TextBox 23"/>
            <p:cNvSpPr txBox="1"/>
            <p:nvPr/>
          </p:nvSpPr>
          <p:spPr>
            <a:xfrm>
              <a:off x="37434" y="4101108"/>
              <a:ext cx="5441055" cy="484293"/>
            </a:xfrm>
            <a:prstGeom prst="rect">
              <a:avLst/>
            </a:prstGeom>
          </p:spPr>
          <p:txBody>
            <a:bodyPr lIns="0" tIns="0" rIns="0" bIns="0" rtlCol="0" anchor="t">
              <a:spAutoFit/>
            </a:bodyPr>
            <a:lstStyle/>
            <a:p>
              <a:pPr>
                <a:lnSpc>
                  <a:spcPts val="3079"/>
                </a:lnSpc>
              </a:pPr>
              <a:r>
                <a:rPr lang="en-US" sz="2199" spc="43">
                  <a:solidFill>
                    <a:srgbClr val="FFFFFF"/>
                  </a:solidFill>
                  <a:latin typeface="Muli"/>
                </a:rPr>
                <a:t>Quản lý sản phẩm</a:t>
              </a:r>
            </a:p>
          </p:txBody>
        </p:sp>
        <p:sp>
          <p:nvSpPr>
            <p:cNvPr id="24" name="TextBox 24"/>
            <p:cNvSpPr txBox="1"/>
            <p:nvPr/>
          </p:nvSpPr>
          <p:spPr>
            <a:xfrm>
              <a:off x="37434" y="5563302"/>
              <a:ext cx="5441055" cy="484293"/>
            </a:xfrm>
            <a:prstGeom prst="rect">
              <a:avLst/>
            </a:prstGeom>
          </p:spPr>
          <p:txBody>
            <a:bodyPr lIns="0" tIns="0" rIns="0" bIns="0" rtlCol="0" anchor="t">
              <a:spAutoFit/>
            </a:bodyPr>
            <a:lstStyle/>
            <a:p>
              <a:pPr>
                <a:lnSpc>
                  <a:spcPts val="3079"/>
                </a:lnSpc>
              </a:pPr>
              <a:r>
                <a:rPr lang="en-US" sz="2199" spc="43">
                  <a:solidFill>
                    <a:srgbClr val="FFFFFF"/>
                  </a:solidFill>
                  <a:latin typeface="Muli"/>
                </a:rPr>
                <a:t>Quản lý tài khoản</a:t>
              </a:r>
            </a:p>
          </p:txBody>
        </p:sp>
        <p:sp>
          <p:nvSpPr>
            <p:cNvPr id="25" name="TextBox 25"/>
            <p:cNvSpPr txBox="1"/>
            <p:nvPr/>
          </p:nvSpPr>
          <p:spPr>
            <a:xfrm>
              <a:off x="0" y="7025495"/>
              <a:ext cx="5441055" cy="484293"/>
            </a:xfrm>
            <a:prstGeom prst="rect">
              <a:avLst/>
            </a:prstGeom>
          </p:spPr>
          <p:txBody>
            <a:bodyPr lIns="0" tIns="0" rIns="0" bIns="0" rtlCol="0" anchor="t">
              <a:spAutoFit/>
            </a:bodyPr>
            <a:lstStyle/>
            <a:p>
              <a:pPr>
                <a:lnSpc>
                  <a:spcPts val="3079"/>
                </a:lnSpc>
              </a:pPr>
              <a:r>
                <a:rPr lang="en-US" sz="2199" spc="43">
                  <a:solidFill>
                    <a:srgbClr val="FFFFFF"/>
                  </a:solidFill>
                  <a:latin typeface="Muli"/>
                </a:rPr>
                <a:t>Tìm kiếm sản phẩm</a:t>
              </a:r>
            </a:p>
          </p:txBody>
        </p:sp>
        <p:sp>
          <p:nvSpPr>
            <p:cNvPr id="26" name="TextBox 26"/>
            <p:cNvSpPr txBox="1"/>
            <p:nvPr/>
          </p:nvSpPr>
          <p:spPr>
            <a:xfrm>
              <a:off x="0" y="-38100"/>
              <a:ext cx="5441055" cy="484293"/>
            </a:xfrm>
            <a:prstGeom prst="rect">
              <a:avLst/>
            </a:prstGeom>
          </p:spPr>
          <p:txBody>
            <a:bodyPr lIns="0" tIns="0" rIns="0" bIns="0" rtlCol="0" anchor="t">
              <a:spAutoFit/>
            </a:bodyPr>
            <a:lstStyle/>
            <a:p>
              <a:pPr>
                <a:lnSpc>
                  <a:spcPts val="3079"/>
                </a:lnSpc>
              </a:pPr>
              <a:r>
                <a:rPr lang="en-US" sz="2199" spc="43">
                  <a:solidFill>
                    <a:srgbClr val="FFFFFF"/>
                  </a:solidFill>
                  <a:latin typeface="Muli"/>
                </a:rPr>
                <a:t>Đăng nhập và phân quyền</a:t>
              </a:r>
            </a:p>
          </p:txBody>
        </p:sp>
      </p:grpSp>
      <p:sp>
        <p:nvSpPr>
          <p:cNvPr id="27" name="TextBox 27"/>
          <p:cNvSpPr txBox="1"/>
          <p:nvPr/>
        </p:nvSpPr>
        <p:spPr>
          <a:xfrm>
            <a:off x="1650988" y="3219266"/>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spc="109">
                <a:solidFill>
                  <a:srgbClr val="FFFFFF"/>
                </a:solidFill>
                <a:latin typeface="Muli"/>
              </a:rPr>
              <a:t>1.</a:t>
            </a:r>
          </a:p>
        </p:txBody>
      </p:sp>
      <p:sp>
        <p:nvSpPr>
          <p:cNvPr id="28" name="TextBox 28"/>
          <p:cNvSpPr txBox="1"/>
          <p:nvPr/>
        </p:nvSpPr>
        <p:spPr>
          <a:xfrm>
            <a:off x="9103855" y="3219266"/>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spc="109">
                <a:solidFill>
                  <a:srgbClr val="FFFFFF"/>
                </a:solidFill>
                <a:latin typeface="Muli"/>
              </a:rPr>
              <a:t>7.</a:t>
            </a:r>
          </a:p>
        </p:txBody>
      </p:sp>
      <p:sp>
        <p:nvSpPr>
          <p:cNvPr id="29" name="TextBox 29"/>
          <p:cNvSpPr txBox="1"/>
          <p:nvPr/>
        </p:nvSpPr>
        <p:spPr>
          <a:xfrm>
            <a:off x="1650988" y="4318171"/>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spc="109">
                <a:solidFill>
                  <a:srgbClr val="FFFFFF"/>
                </a:solidFill>
                <a:latin typeface="Muli"/>
              </a:rPr>
              <a:t>2.</a:t>
            </a:r>
          </a:p>
        </p:txBody>
      </p:sp>
      <p:sp>
        <p:nvSpPr>
          <p:cNvPr id="30" name="TextBox 30"/>
          <p:cNvSpPr txBox="1"/>
          <p:nvPr/>
        </p:nvSpPr>
        <p:spPr>
          <a:xfrm>
            <a:off x="9103855" y="4318171"/>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spc="109">
                <a:solidFill>
                  <a:srgbClr val="FFFFFF"/>
                </a:solidFill>
                <a:latin typeface="Muli"/>
              </a:rPr>
              <a:t>8.</a:t>
            </a:r>
          </a:p>
        </p:txBody>
      </p:sp>
      <p:sp>
        <p:nvSpPr>
          <p:cNvPr id="31" name="TextBox 31"/>
          <p:cNvSpPr txBox="1"/>
          <p:nvPr/>
        </p:nvSpPr>
        <p:spPr>
          <a:xfrm>
            <a:off x="1650988" y="5417076"/>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spc="109">
                <a:solidFill>
                  <a:srgbClr val="FFFFFF"/>
                </a:solidFill>
                <a:latin typeface="Muli"/>
              </a:rPr>
              <a:t>3.</a:t>
            </a:r>
          </a:p>
        </p:txBody>
      </p:sp>
      <p:sp>
        <p:nvSpPr>
          <p:cNvPr id="32" name="TextBox 32"/>
          <p:cNvSpPr txBox="1"/>
          <p:nvPr/>
        </p:nvSpPr>
        <p:spPr>
          <a:xfrm>
            <a:off x="9103855" y="5417076"/>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spc="109">
                <a:solidFill>
                  <a:srgbClr val="FFFFFF"/>
                </a:solidFill>
                <a:latin typeface="Muli"/>
              </a:rPr>
              <a:t>9.</a:t>
            </a:r>
          </a:p>
        </p:txBody>
      </p:sp>
      <p:sp>
        <p:nvSpPr>
          <p:cNvPr id="33" name="TextBox 33"/>
          <p:cNvSpPr txBox="1"/>
          <p:nvPr/>
        </p:nvSpPr>
        <p:spPr>
          <a:xfrm>
            <a:off x="1650988" y="6515981"/>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spc="109">
                <a:solidFill>
                  <a:srgbClr val="FFFFFF"/>
                </a:solidFill>
                <a:latin typeface="Muli"/>
              </a:rPr>
              <a:t>4.</a:t>
            </a:r>
          </a:p>
        </p:txBody>
      </p:sp>
      <p:sp>
        <p:nvSpPr>
          <p:cNvPr id="34" name="TextBox 34"/>
          <p:cNvSpPr txBox="1"/>
          <p:nvPr/>
        </p:nvSpPr>
        <p:spPr>
          <a:xfrm>
            <a:off x="8980030" y="6525506"/>
            <a:ext cx="1013741" cy="790575"/>
          </a:xfrm>
          <a:prstGeom prst="rect">
            <a:avLst/>
          </a:prstGeom>
        </p:spPr>
        <p:txBody>
          <a:bodyPr lIns="0" tIns="0" rIns="0" bIns="0" rtlCol="0" anchor="t">
            <a:spAutoFit/>
          </a:bodyPr>
          <a:lstStyle/>
          <a:p>
            <a:pPr marL="0" lvl="0" indent="0" algn="ctr">
              <a:lnSpc>
                <a:spcPts val="6352"/>
              </a:lnSpc>
              <a:spcBef>
                <a:spcPct val="0"/>
              </a:spcBef>
            </a:pPr>
            <a:r>
              <a:rPr lang="en-US" sz="5293" spc="105">
                <a:solidFill>
                  <a:srgbClr val="FFFFFF"/>
                </a:solidFill>
                <a:latin typeface="Muli"/>
              </a:rPr>
              <a:t>10.</a:t>
            </a:r>
          </a:p>
        </p:txBody>
      </p:sp>
      <p:sp>
        <p:nvSpPr>
          <p:cNvPr id="35" name="TextBox 35"/>
          <p:cNvSpPr txBox="1"/>
          <p:nvPr/>
        </p:nvSpPr>
        <p:spPr>
          <a:xfrm>
            <a:off x="1650988" y="7614886"/>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spc="109">
                <a:solidFill>
                  <a:srgbClr val="FFFFFF"/>
                </a:solidFill>
                <a:latin typeface="Muli"/>
              </a:rPr>
              <a:t>5.</a:t>
            </a:r>
          </a:p>
        </p:txBody>
      </p:sp>
      <p:sp>
        <p:nvSpPr>
          <p:cNvPr id="36" name="TextBox 36"/>
          <p:cNvSpPr txBox="1"/>
          <p:nvPr/>
        </p:nvSpPr>
        <p:spPr>
          <a:xfrm>
            <a:off x="8980030" y="7624411"/>
            <a:ext cx="1013741" cy="790575"/>
          </a:xfrm>
          <a:prstGeom prst="rect">
            <a:avLst/>
          </a:prstGeom>
        </p:spPr>
        <p:txBody>
          <a:bodyPr lIns="0" tIns="0" rIns="0" bIns="0" rtlCol="0" anchor="t">
            <a:spAutoFit/>
          </a:bodyPr>
          <a:lstStyle/>
          <a:p>
            <a:pPr marL="0" lvl="0" indent="0" algn="ctr">
              <a:lnSpc>
                <a:spcPts val="6352"/>
              </a:lnSpc>
              <a:spcBef>
                <a:spcPct val="0"/>
              </a:spcBef>
            </a:pPr>
            <a:r>
              <a:rPr lang="en-US" sz="5293" spc="105">
                <a:solidFill>
                  <a:srgbClr val="FFFFFF"/>
                </a:solidFill>
                <a:latin typeface="Muli"/>
              </a:rPr>
              <a:t>11.</a:t>
            </a:r>
          </a:p>
        </p:txBody>
      </p:sp>
      <p:sp>
        <p:nvSpPr>
          <p:cNvPr id="37" name="TextBox 37"/>
          <p:cNvSpPr txBox="1"/>
          <p:nvPr/>
        </p:nvSpPr>
        <p:spPr>
          <a:xfrm>
            <a:off x="1650988" y="8713791"/>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spc="109">
                <a:solidFill>
                  <a:srgbClr val="FFFFFF"/>
                </a:solidFill>
                <a:latin typeface="Muli"/>
              </a:rPr>
              <a:t>6.</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1173868" y="2600582"/>
            <a:ext cx="16085432" cy="7279689"/>
          </a:xfrm>
          <a:custGeom>
            <a:avLst/>
            <a:gdLst/>
            <a:ahLst/>
            <a:cxnLst/>
            <a:rect l="l" t="t" r="r" b="b"/>
            <a:pathLst>
              <a:path w="16085432" h="7279689">
                <a:moveTo>
                  <a:pt x="0" y="0"/>
                </a:moveTo>
                <a:lnTo>
                  <a:pt x="16085432" y="0"/>
                </a:lnTo>
                <a:lnTo>
                  <a:pt x="16085432" y="7279689"/>
                </a:lnTo>
                <a:lnTo>
                  <a:pt x="0" y="7279689"/>
                </a:lnTo>
                <a:lnTo>
                  <a:pt x="0" y="0"/>
                </a:lnTo>
                <a:close/>
              </a:path>
            </a:pathLst>
          </a:custGeom>
          <a:blipFill>
            <a:blip r:embed="rId2"/>
            <a:stretch>
              <a:fillRect/>
            </a:stretch>
          </a:blipFill>
        </p:spPr>
      </p:sp>
      <p:sp>
        <p:nvSpPr>
          <p:cNvPr id="4" name="TextBox 4"/>
          <p:cNvSpPr txBox="1"/>
          <p:nvPr/>
        </p:nvSpPr>
        <p:spPr>
          <a:xfrm>
            <a:off x="606507" y="523875"/>
            <a:ext cx="17084336"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giỏ hàng</a:t>
            </a:r>
          </a:p>
          <a:p>
            <a:pPr>
              <a:lnSpc>
                <a:spcPts val="7799"/>
              </a:lnSpc>
            </a:pPr>
            <a:endParaRPr lang="en-US" sz="6499">
              <a:solidFill>
                <a:srgbClr val="FFFFFF"/>
              </a:solidFill>
              <a:latin typeface="Muli Semi-Bo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958253" y="2274054"/>
            <a:ext cx="16371495" cy="7472118"/>
          </a:xfrm>
          <a:custGeom>
            <a:avLst/>
            <a:gdLst/>
            <a:ahLst/>
            <a:cxnLst/>
            <a:rect l="l" t="t" r="r" b="b"/>
            <a:pathLst>
              <a:path w="16371495" h="7472118">
                <a:moveTo>
                  <a:pt x="0" y="0"/>
                </a:moveTo>
                <a:lnTo>
                  <a:pt x="16371494" y="0"/>
                </a:lnTo>
                <a:lnTo>
                  <a:pt x="16371494" y="7472118"/>
                </a:lnTo>
                <a:lnTo>
                  <a:pt x="0" y="7472118"/>
                </a:lnTo>
                <a:lnTo>
                  <a:pt x="0" y="0"/>
                </a:lnTo>
                <a:close/>
              </a:path>
            </a:pathLst>
          </a:custGeom>
          <a:blipFill>
            <a:blip r:embed="rId2"/>
            <a:stretch>
              <a:fillRect/>
            </a:stretch>
          </a:blipFill>
        </p:spPr>
      </p:sp>
      <p:sp>
        <p:nvSpPr>
          <p:cNvPr id="4" name="TextBox 4"/>
          <p:cNvSpPr txBox="1"/>
          <p:nvPr/>
        </p:nvSpPr>
        <p:spPr>
          <a:xfrm>
            <a:off x="606507" y="523875"/>
            <a:ext cx="17084336"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sau khi Order thành công</a:t>
            </a:r>
          </a:p>
          <a:p>
            <a:pPr>
              <a:lnSpc>
                <a:spcPts val="7799"/>
              </a:lnSpc>
            </a:pPr>
            <a:endParaRPr lang="en-US" sz="6499">
              <a:solidFill>
                <a:srgbClr val="FFFFFF"/>
              </a:solidFill>
              <a:latin typeface="Muli Semi-Bo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1315834" y="2600582"/>
            <a:ext cx="15943466" cy="7215440"/>
          </a:xfrm>
          <a:custGeom>
            <a:avLst/>
            <a:gdLst/>
            <a:ahLst/>
            <a:cxnLst/>
            <a:rect l="l" t="t" r="r" b="b"/>
            <a:pathLst>
              <a:path w="15943466" h="7215440">
                <a:moveTo>
                  <a:pt x="0" y="0"/>
                </a:moveTo>
                <a:lnTo>
                  <a:pt x="15943466" y="0"/>
                </a:lnTo>
                <a:lnTo>
                  <a:pt x="15943466" y="7215441"/>
                </a:lnTo>
                <a:lnTo>
                  <a:pt x="0" y="7215441"/>
                </a:lnTo>
                <a:lnTo>
                  <a:pt x="0" y="0"/>
                </a:lnTo>
                <a:close/>
              </a:path>
            </a:pathLst>
          </a:custGeom>
          <a:blipFill>
            <a:blip r:embed="rId2"/>
            <a:stretch>
              <a:fillRect/>
            </a:stretch>
          </a:blipFill>
        </p:spPr>
      </p:sp>
      <p:sp>
        <p:nvSpPr>
          <p:cNvPr id="4" name="TextBox 4"/>
          <p:cNvSpPr txBox="1"/>
          <p:nvPr/>
        </p:nvSpPr>
        <p:spPr>
          <a:xfrm>
            <a:off x="606507" y="523875"/>
            <a:ext cx="17084336"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Edit Profile</a:t>
            </a:r>
          </a:p>
          <a:p>
            <a:pPr>
              <a:lnSpc>
                <a:spcPts val="7799"/>
              </a:lnSpc>
            </a:pPr>
            <a:endParaRPr lang="en-US" sz="6499">
              <a:solidFill>
                <a:srgbClr val="FFFFFF"/>
              </a:solidFill>
              <a:latin typeface="Muli Semi-Bold"/>
            </a:endParaRPr>
          </a:p>
        </p:txBody>
      </p:sp>
    </p:spTree>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1335141" y="2622193"/>
            <a:ext cx="15627481" cy="7012331"/>
          </a:xfrm>
          <a:custGeom>
            <a:avLst/>
            <a:gdLst/>
            <a:ahLst/>
            <a:cxnLst/>
            <a:rect l="l" t="t" r="r" b="b"/>
            <a:pathLst>
              <a:path w="15627481" h="7012331">
                <a:moveTo>
                  <a:pt x="0" y="0"/>
                </a:moveTo>
                <a:lnTo>
                  <a:pt x="15627480" y="0"/>
                </a:lnTo>
                <a:lnTo>
                  <a:pt x="15627480" y="7012332"/>
                </a:lnTo>
                <a:lnTo>
                  <a:pt x="0" y="7012332"/>
                </a:lnTo>
                <a:lnTo>
                  <a:pt x="0" y="0"/>
                </a:lnTo>
                <a:close/>
              </a:path>
            </a:pathLst>
          </a:custGeom>
          <a:blipFill>
            <a:blip r:embed="rId2"/>
            <a:stretch>
              <a:fillRect/>
            </a:stretch>
          </a:blipFill>
        </p:spPr>
      </p:sp>
      <p:sp>
        <p:nvSpPr>
          <p:cNvPr id="4" name="TextBox 4"/>
          <p:cNvSpPr txBox="1"/>
          <p:nvPr/>
        </p:nvSpPr>
        <p:spPr>
          <a:xfrm>
            <a:off x="606507" y="523875"/>
            <a:ext cx="17084336"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My Order</a:t>
            </a:r>
          </a:p>
          <a:p>
            <a:pPr>
              <a:lnSpc>
                <a:spcPts val="7799"/>
              </a:lnSpc>
            </a:pPr>
            <a:endParaRPr lang="en-US" sz="6499">
              <a:solidFill>
                <a:srgbClr val="FFFFFF"/>
              </a:solidFill>
              <a:latin typeface="Muli Semi-Bold"/>
            </a:endParaRPr>
          </a:p>
        </p:txBody>
      </p:sp>
    </p:spTree>
  </p:cSld>
  <p:clrMapOvr>
    <a:masterClrMapping/>
  </p:clrMapOvr>
  <p:transition spd="med">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1028700" y="2571767"/>
            <a:ext cx="16230600" cy="7428621"/>
          </a:xfrm>
          <a:custGeom>
            <a:avLst/>
            <a:gdLst/>
            <a:ahLst/>
            <a:cxnLst/>
            <a:rect l="l" t="t" r="r" b="b"/>
            <a:pathLst>
              <a:path w="16230600" h="7428621">
                <a:moveTo>
                  <a:pt x="0" y="0"/>
                </a:moveTo>
                <a:lnTo>
                  <a:pt x="16230600" y="0"/>
                </a:lnTo>
                <a:lnTo>
                  <a:pt x="16230600" y="7428621"/>
                </a:lnTo>
                <a:lnTo>
                  <a:pt x="0" y="7428621"/>
                </a:lnTo>
                <a:lnTo>
                  <a:pt x="0" y="0"/>
                </a:lnTo>
                <a:close/>
              </a:path>
            </a:pathLst>
          </a:custGeom>
          <a:blipFill>
            <a:blip r:embed="rId2"/>
            <a:stretch>
              <a:fillRect/>
            </a:stretch>
          </a:blipFill>
        </p:spPr>
      </p:sp>
      <p:sp>
        <p:nvSpPr>
          <p:cNvPr id="4" name="TextBox 4"/>
          <p:cNvSpPr txBox="1"/>
          <p:nvPr/>
        </p:nvSpPr>
        <p:spPr>
          <a:xfrm>
            <a:off x="606507" y="523875"/>
            <a:ext cx="17084336"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Home Admin</a:t>
            </a:r>
          </a:p>
          <a:p>
            <a:pPr>
              <a:lnSpc>
                <a:spcPts val="7799"/>
              </a:lnSpc>
            </a:pPr>
            <a:endParaRPr lang="en-US" sz="6499">
              <a:solidFill>
                <a:srgbClr val="FFFFFF"/>
              </a:solidFill>
              <a:latin typeface="Muli Semi-Bold"/>
            </a:endParaRPr>
          </a:p>
        </p:txBody>
      </p:sp>
    </p:spTree>
  </p:cSld>
  <p:clrMapOvr>
    <a:masterClrMapping/>
  </p:clrMapOvr>
  <p:transition spd="slow">
    <p:randomBar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1028700" y="2593379"/>
            <a:ext cx="16398292" cy="7442302"/>
          </a:xfrm>
          <a:custGeom>
            <a:avLst/>
            <a:gdLst/>
            <a:ahLst/>
            <a:cxnLst/>
            <a:rect l="l" t="t" r="r" b="b"/>
            <a:pathLst>
              <a:path w="16398292" h="7442302">
                <a:moveTo>
                  <a:pt x="0" y="0"/>
                </a:moveTo>
                <a:lnTo>
                  <a:pt x="16398292" y="0"/>
                </a:lnTo>
                <a:lnTo>
                  <a:pt x="16398292" y="7442301"/>
                </a:lnTo>
                <a:lnTo>
                  <a:pt x="0" y="7442301"/>
                </a:lnTo>
                <a:lnTo>
                  <a:pt x="0" y="0"/>
                </a:lnTo>
                <a:close/>
              </a:path>
            </a:pathLst>
          </a:custGeom>
          <a:blipFill>
            <a:blip r:embed="rId2"/>
            <a:stretch>
              <a:fillRect/>
            </a:stretch>
          </a:blipFill>
        </p:spPr>
      </p:sp>
      <p:sp>
        <p:nvSpPr>
          <p:cNvPr id="4" name="TextBox 4"/>
          <p:cNvSpPr txBox="1"/>
          <p:nvPr/>
        </p:nvSpPr>
        <p:spPr>
          <a:xfrm>
            <a:off x="606507" y="523875"/>
            <a:ext cx="17084336"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Add Perfume của admin</a:t>
            </a:r>
          </a:p>
          <a:p>
            <a:pPr>
              <a:lnSpc>
                <a:spcPts val="7799"/>
              </a:lnSpc>
            </a:pPr>
            <a:endParaRPr lang="en-US" sz="6499">
              <a:solidFill>
                <a:srgbClr val="FFFFFF"/>
              </a:solidFill>
              <a:latin typeface="Muli Semi-Bold"/>
            </a:endParaRPr>
          </a:p>
        </p:txBody>
      </p:sp>
    </p:spTree>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1373649" y="2614990"/>
            <a:ext cx="15662610" cy="7048175"/>
          </a:xfrm>
          <a:custGeom>
            <a:avLst/>
            <a:gdLst/>
            <a:ahLst/>
            <a:cxnLst/>
            <a:rect l="l" t="t" r="r" b="b"/>
            <a:pathLst>
              <a:path w="15662610" h="7048175">
                <a:moveTo>
                  <a:pt x="0" y="0"/>
                </a:moveTo>
                <a:lnTo>
                  <a:pt x="15662610" y="0"/>
                </a:lnTo>
                <a:lnTo>
                  <a:pt x="15662610" y="7048174"/>
                </a:lnTo>
                <a:lnTo>
                  <a:pt x="0" y="7048174"/>
                </a:lnTo>
                <a:lnTo>
                  <a:pt x="0" y="0"/>
                </a:lnTo>
                <a:close/>
              </a:path>
            </a:pathLst>
          </a:custGeom>
          <a:blipFill>
            <a:blip r:embed="rId2"/>
            <a:stretch>
              <a:fillRect/>
            </a:stretch>
          </a:blipFill>
        </p:spPr>
      </p:sp>
      <p:sp>
        <p:nvSpPr>
          <p:cNvPr id="4" name="TextBox 4"/>
          <p:cNvSpPr txBox="1"/>
          <p:nvPr/>
        </p:nvSpPr>
        <p:spPr>
          <a:xfrm>
            <a:off x="606507" y="523875"/>
            <a:ext cx="17084336"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All Perfumes của admin</a:t>
            </a:r>
          </a:p>
          <a:p>
            <a:pPr>
              <a:lnSpc>
                <a:spcPts val="7799"/>
              </a:lnSpc>
            </a:pPr>
            <a:endParaRPr lang="en-US" sz="6499">
              <a:solidFill>
                <a:srgbClr val="FFFFFF"/>
              </a:solidFill>
              <a:latin typeface="Muli Semi-Bold"/>
            </a:endParaRPr>
          </a:p>
        </p:txBody>
      </p:sp>
    </p:spTree>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1028700" y="2766268"/>
            <a:ext cx="16230600" cy="6866792"/>
          </a:xfrm>
          <a:custGeom>
            <a:avLst/>
            <a:gdLst/>
            <a:ahLst/>
            <a:cxnLst/>
            <a:rect l="l" t="t" r="r" b="b"/>
            <a:pathLst>
              <a:path w="16230600" h="6866792">
                <a:moveTo>
                  <a:pt x="0" y="0"/>
                </a:moveTo>
                <a:lnTo>
                  <a:pt x="16230600" y="0"/>
                </a:lnTo>
                <a:lnTo>
                  <a:pt x="16230600" y="6866792"/>
                </a:lnTo>
                <a:lnTo>
                  <a:pt x="0" y="6866792"/>
                </a:lnTo>
                <a:lnTo>
                  <a:pt x="0" y="0"/>
                </a:lnTo>
                <a:close/>
              </a:path>
            </a:pathLst>
          </a:custGeom>
          <a:blipFill>
            <a:blip r:embed="rId2"/>
            <a:stretch>
              <a:fillRect/>
            </a:stretch>
          </a:blipFill>
        </p:spPr>
      </p:sp>
      <p:sp>
        <p:nvSpPr>
          <p:cNvPr id="4" name="TextBox 4"/>
          <p:cNvSpPr txBox="1"/>
          <p:nvPr/>
        </p:nvSpPr>
        <p:spPr>
          <a:xfrm>
            <a:off x="606507" y="523875"/>
            <a:ext cx="17084336"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Orders của admin</a:t>
            </a:r>
          </a:p>
          <a:p>
            <a:pPr>
              <a:lnSpc>
                <a:spcPts val="7799"/>
              </a:lnSpc>
            </a:pPr>
            <a:endParaRPr lang="en-US" sz="6499">
              <a:solidFill>
                <a:srgbClr val="FFFFFF"/>
              </a:solidFill>
              <a:latin typeface="Muli Semi-Bold"/>
            </a:endParaRPr>
          </a:p>
        </p:txBody>
      </p:sp>
    </p:spTree>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941030" y="2476500"/>
            <a:ext cx="16405940" cy="7256473"/>
          </a:xfrm>
          <a:custGeom>
            <a:avLst/>
            <a:gdLst/>
            <a:ahLst/>
            <a:cxnLst/>
            <a:rect l="l" t="t" r="r" b="b"/>
            <a:pathLst>
              <a:path w="16405940" h="7256473">
                <a:moveTo>
                  <a:pt x="0" y="0"/>
                </a:moveTo>
                <a:lnTo>
                  <a:pt x="16405940" y="0"/>
                </a:lnTo>
                <a:lnTo>
                  <a:pt x="16405940" y="7256473"/>
                </a:lnTo>
                <a:lnTo>
                  <a:pt x="0" y="7256473"/>
                </a:lnTo>
                <a:lnTo>
                  <a:pt x="0" y="0"/>
                </a:lnTo>
                <a:close/>
              </a:path>
            </a:pathLst>
          </a:custGeom>
          <a:blipFill>
            <a:blip r:embed="rId2"/>
            <a:stretch>
              <a:fillRect/>
            </a:stretch>
          </a:blipFill>
        </p:spPr>
      </p:sp>
      <p:sp>
        <p:nvSpPr>
          <p:cNvPr id="4" name="TextBox 4"/>
          <p:cNvSpPr txBox="1"/>
          <p:nvPr/>
        </p:nvSpPr>
        <p:spPr>
          <a:xfrm>
            <a:off x="606507" y="523875"/>
            <a:ext cx="17084336"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xem doanh thu của admin</a:t>
            </a:r>
          </a:p>
          <a:p>
            <a:pPr>
              <a:lnSpc>
                <a:spcPts val="7799"/>
              </a:lnSpc>
            </a:pPr>
            <a:endParaRPr lang="en-US" sz="6499">
              <a:solidFill>
                <a:srgbClr val="FFFFFF"/>
              </a:solidFill>
              <a:latin typeface="Muli Semi-Bold"/>
            </a:endParaRPr>
          </a:p>
        </p:txBody>
      </p:sp>
    </p:spTree>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09725"/>
          </a:xfrm>
          <a:prstGeom prst="rect">
            <a:avLst/>
          </a:prstGeom>
          <a:solidFill>
            <a:srgbClr val="36605B"/>
          </a:solidFill>
        </p:spPr>
      </p:sp>
      <p:sp>
        <p:nvSpPr>
          <p:cNvPr id="3" name="Freeform 3"/>
          <p:cNvSpPr/>
          <p:nvPr/>
        </p:nvSpPr>
        <p:spPr>
          <a:xfrm>
            <a:off x="1028700" y="3284937"/>
            <a:ext cx="16508050" cy="5460355"/>
          </a:xfrm>
          <a:custGeom>
            <a:avLst/>
            <a:gdLst/>
            <a:ahLst/>
            <a:cxnLst/>
            <a:rect l="l" t="t" r="r" b="b"/>
            <a:pathLst>
              <a:path w="16508050" h="5460355">
                <a:moveTo>
                  <a:pt x="0" y="0"/>
                </a:moveTo>
                <a:lnTo>
                  <a:pt x="16508050" y="0"/>
                </a:lnTo>
                <a:lnTo>
                  <a:pt x="16508050" y="5460355"/>
                </a:lnTo>
                <a:lnTo>
                  <a:pt x="0" y="5460355"/>
                </a:lnTo>
                <a:lnTo>
                  <a:pt x="0" y="0"/>
                </a:lnTo>
                <a:close/>
              </a:path>
            </a:pathLst>
          </a:custGeom>
          <a:blipFill>
            <a:blip r:embed="rId2"/>
            <a:stretch>
              <a:fillRect/>
            </a:stretch>
          </a:blipFill>
        </p:spPr>
      </p:sp>
      <p:sp>
        <p:nvSpPr>
          <p:cNvPr id="4" name="TextBox 4"/>
          <p:cNvSpPr txBox="1"/>
          <p:nvPr/>
        </p:nvSpPr>
        <p:spPr>
          <a:xfrm>
            <a:off x="606507" y="523875"/>
            <a:ext cx="18139819" cy="1952625"/>
          </a:xfrm>
          <a:prstGeom prst="rect">
            <a:avLst/>
          </a:prstGeom>
        </p:spPr>
        <p:txBody>
          <a:bodyPr lIns="0" tIns="0" rIns="0" bIns="0" rtlCol="0" anchor="t">
            <a:spAutoFit/>
          </a:bodyPr>
          <a:lstStyle/>
          <a:p>
            <a:pPr>
              <a:lnSpc>
                <a:spcPts val="7799"/>
              </a:lnSpc>
            </a:pPr>
            <a:r>
              <a:rPr lang="en-US" sz="6499">
                <a:solidFill>
                  <a:srgbClr val="FFFFFF"/>
                </a:solidFill>
                <a:latin typeface="Muli Semi-Bold"/>
              </a:rPr>
              <a:t>Giao diện trang quản lý tài khoản của admin</a:t>
            </a:r>
          </a:p>
          <a:p>
            <a:pPr>
              <a:lnSpc>
                <a:spcPts val="7799"/>
              </a:lnSpc>
            </a:pPr>
            <a:endParaRPr lang="en-US" sz="6499">
              <a:solidFill>
                <a:srgbClr val="FFFFFF"/>
              </a:solidFill>
              <a:latin typeface="Muli Semi-Bold"/>
            </a:endParaRPr>
          </a:p>
        </p:txBody>
      </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2891319" y="2475395"/>
            <a:ext cx="10671424" cy="2668105"/>
            <a:chOff x="0" y="0"/>
            <a:chExt cx="14228565" cy="3557474"/>
          </a:xfrm>
        </p:grpSpPr>
        <p:sp>
          <p:nvSpPr>
            <p:cNvPr id="3" name="AutoShape 3"/>
            <p:cNvSpPr/>
            <p:nvPr/>
          </p:nvSpPr>
          <p:spPr>
            <a:xfrm>
              <a:off x="0" y="1238631"/>
              <a:ext cx="1132833" cy="47367"/>
            </a:xfrm>
            <a:prstGeom prst="rect">
              <a:avLst/>
            </a:prstGeom>
            <a:solidFill>
              <a:srgbClr val="FFFFFF"/>
            </a:solidFill>
          </p:spPr>
        </p:sp>
        <p:sp>
          <p:nvSpPr>
            <p:cNvPr id="4" name="TextBox 4"/>
            <p:cNvSpPr txBox="1"/>
            <p:nvPr/>
          </p:nvSpPr>
          <p:spPr>
            <a:xfrm>
              <a:off x="0" y="1913114"/>
              <a:ext cx="14228565" cy="1644360"/>
            </a:xfrm>
            <a:prstGeom prst="rect">
              <a:avLst/>
            </a:prstGeom>
          </p:spPr>
          <p:txBody>
            <a:bodyPr lIns="0" tIns="0" rIns="0" bIns="0" rtlCol="0" anchor="t">
              <a:spAutoFit/>
            </a:bodyPr>
            <a:lstStyle/>
            <a:p>
              <a:pPr>
                <a:lnSpc>
                  <a:spcPts val="3360"/>
                </a:lnSpc>
              </a:pPr>
              <a:r>
                <a:rPr lang="en-US" sz="2400" spc="48">
                  <a:solidFill>
                    <a:srgbClr val="FFFFFF"/>
                  </a:solidFill>
                  <a:latin typeface="Muli"/>
                </a:rPr>
                <a:t>Mô tả: Cho phép quản trị viên có thể quản lý tất cả tài khoản đã đăng ký và cung cấp thông tin cho hệ thống</a:t>
              </a:r>
            </a:p>
            <a:p>
              <a:pPr>
                <a:lnSpc>
                  <a:spcPts val="3360"/>
                </a:lnSpc>
              </a:pPr>
              <a:endParaRPr lang="en-US" sz="2400" spc="48">
                <a:solidFill>
                  <a:srgbClr val="FFFFFF"/>
                </a:solidFill>
                <a:latin typeface="Muli"/>
              </a:endParaRPr>
            </a:p>
          </p:txBody>
        </p:sp>
        <p:sp>
          <p:nvSpPr>
            <p:cNvPr id="5" name="TextBox 5"/>
            <p:cNvSpPr txBox="1"/>
            <p:nvPr/>
          </p:nvSpPr>
          <p:spPr>
            <a:xfrm>
              <a:off x="0" y="-53984"/>
              <a:ext cx="14228565" cy="608201"/>
            </a:xfrm>
            <a:prstGeom prst="rect">
              <a:avLst/>
            </a:prstGeom>
          </p:spPr>
          <p:txBody>
            <a:bodyPr lIns="0" tIns="0" rIns="0" bIns="0" rtlCol="0" anchor="t">
              <a:spAutoFit/>
            </a:bodyPr>
            <a:lstStyle/>
            <a:p>
              <a:pPr>
                <a:lnSpc>
                  <a:spcPts val="3832"/>
                </a:lnSpc>
              </a:pPr>
              <a:r>
                <a:rPr lang="en-US" sz="2737" spc="54">
                  <a:solidFill>
                    <a:srgbClr val="FFFFFF"/>
                  </a:solidFill>
                  <a:latin typeface="Muli Bold"/>
                </a:rPr>
                <a:t>3.1 USECASE QUẢN LÝ TẤT CẢ TÀI KHOẢN</a:t>
              </a:r>
            </a:p>
          </p:txBody>
        </p:sp>
      </p:grpSp>
      <p:sp>
        <p:nvSpPr>
          <p:cNvPr id="6" name="AutoShape 6"/>
          <p:cNvSpPr/>
          <p:nvPr/>
        </p:nvSpPr>
        <p:spPr>
          <a:xfrm>
            <a:off x="-457200" y="-304800"/>
            <a:ext cx="2095500" cy="10896600"/>
          </a:xfrm>
          <a:prstGeom prst="rect">
            <a:avLst/>
          </a:prstGeom>
          <a:solidFill>
            <a:srgbClr val="FFFFFF"/>
          </a:solidFill>
        </p:spPr>
      </p:sp>
      <p:sp>
        <p:nvSpPr>
          <p:cNvPr id="7" name="Freeform 7"/>
          <p:cNvSpPr/>
          <p:nvPr/>
        </p:nvSpPr>
        <p:spPr>
          <a:xfrm>
            <a:off x="4425822" y="5143500"/>
            <a:ext cx="10308374" cy="4986008"/>
          </a:xfrm>
          <a:custGeom>
            <a:avLst/>
            <a:gdLst/>
            <a:ahLst/>
            <a:cxnLst/>
            <a:rect l="l" t="t" r="r" b="b"/>
            <a:pathLst>
              <a:path w="10308374" h="4986008">
                <a:moveTo>
                  <a:pt x="0" y="0"/>
                </a:moveTo>
                <a:lnTo>
                  <a:pt x="10308374" y="0"/>
                </a:lnTo>
                <a:lnTo>
                  <a:pt x="10308374" y="4986008"/>
                </a:lnTo>
                <a:lnTo>
                  <a:pt x="0" y="4986008"/>
                </a:lnTo>
                <a:lnTo>
                  <a:pt x="0" y="0"/>
                </a:lnTo>
                <a:close/>
              </a:path>
            </a:pathLst>
          </a:custGeom>
          <a:blipFill>
            <a:blip r:embed="rId2"/>
            <a:stretch>
              <a:fillRect/>
            </a:stretch>
          </a:blipFill>
        </p:spPr>
      </p:sp>
      <p:sp>
        <p:nvSpPr>
          <p:cNvPr id="8" name="TextBox 8"/>
          <p:cNvSpPr txBox="1"/>
          <p:nvPr/>
        </p:nvSpPr>
        <p:spPr>
          <a:xfrm>
            <a:off x="2891319" y="1038225"/>
            <a:ext cx="13377381" cy="1086640"/>
          </a:xfrm>
          <a:prstGeom prst="rect">
            <a:avLst/>
          </a:prstGeom>
        </p:spPr>
        <p:txBody>
          <a:bodyPr lIns="0" tIns="0" rIns="0" bIns="0" rtlCol="0" anchor="t">
            <a:spAutoFit/>
          </a:bodyPr>
          <a:lstStyle/>
          <a:p>
            <a:pPr>
              <a:lnSpc>
                <a:spcPts val="8640"/>
              </a:lnSpc>
            </a:pPr>
            <a:r>
              <a:rPr lang="en-US" sz="7200">
                <a:solidFill>
                  <a:srgbClr val="FFFFFF"/>
                </a:solidFill>
                <a:latin typeface="Muli Bold"/>
              </a:rPr>
              <a:t>3. DANH SÁCH KỊCH BẢN</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6605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339667"/>
          <a:ext cx="16230600" cy="7489127"/>
        </p:xfrm>
        <a:graphic>
          <a:graphicData uri="http://schemas.openxmlformats.org/drawingml/2006/table">
            <a:tbl>
              <a:tblPr/>
              <a:tblGrid>
                <a:gridCol w="16230600">
                  <a:extLst>
                    <a:ext uri="{9D8B030D-6E8A-4147-A177-3AD203B41FA5}">
                      <a16:colId xmlns:a16="http://schemas.microsoft.com/office/drawing/2014/main" val="20000"/>
                    </a:ext>
                  </a:extLst>
                </a:gridCol>
              </a:tblGrid>
              <a:tr h="1924344">
                <a:tc>
                  <a:txBody>
                    <a:bodyPr/>
                    <a:lstStyle/>
                    <a:p>
                      <a:pPr algn="ctr">
                        <a:lnSpc>
                          <a:spcPts val="5599"/>
                        </a:lnSpc>
                        <a:defRPr/>
                      </a:pPr>
                      <a:r>
                        <a:rPr lang="en-US" sz="3999">
                          <a:solidFill>
                            <a:srgbClr val="FFFFFF"/>
                          </a:solidFill>
                          <a:latin typeface="Muli Semi-Bold"/>
                        </a:rPr>
                        <a:t>6.1. Môi trường cài đặt và công nghệ sử dụng</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5564783">
                <a:tc>
                  <a:txBody>
                    <a:bodyPr/>
                    <a:lstStyle/>
                    <a:p>
                      <a:pPr marL="690876" lvl="1" indent="-345438" algn="l">
                        <a:lnSpc>
                          <a:spcPts val="4479"/>
                        </a:lnSpc>
                        <a:buFont typeface="Arial"/>
                        <a:buChar char="•"/>
                        <a:defRPr/>
                      </a:pPr>
                      <a:r>
                        <a:rPr lang="en-US" sz="3199">
                          <a:solidFill>
                            <a:srgbClr val="000000"/>
                          </a:solidFill>
                          <a:latin typeface="Muli"/>
                        </a:rPr>
                        <a:t>Website được xây dựng trên nền tảng Java JSP Servlet trong môi trường phần mềm Eclipse.</a:t>
                      </a:r>
                      <a:endParaRPr lang="en-US" sz="1100"/>
                    </a:p>
                    <a:p>
                      <a:pPr marL="690876" lvl="1" indent="-345438">
                        <a:lnSpc>
                          <a:spcPts val="4479"/>
                        </a:lnSpc>
                        <a:buFont typeface="Arial"/>
                        <a:buChar char="•"/>
                      </a:pPr>
                      <a:r>
                        <a:rPr lang="en-US" sz="3199">
                          <a:solidFill>
                            <a:srgbClr val="000000"/>
                          </a:solidFill>
                          <a:latin typeface="Muli"/>
                        </a:rPr>
                        <a:t>Các công nghệ được sử dụng:</a:t>
                      </a:r>
                    </a:p>
                    <a:p>
                      <a:pPr marL="690876" lvl="1" indent="-345438">
                        <a:lnSpc>
                          <a:spcPts val="4479"/>
                        </a:lnSpc>
                        <a:buFont typeface="Arial"/>
                        <a:buChar char="•"/>
                      </a:pPr>
                      <a:r>
                        <a:rPr lang="en-US" sz="3199">
                          <a:solidFill>
                            <a:srgbClr val="000000"/>
                          </a:solidFill>
                          <a:latin typeface="Muli"/>
                        </a:rPr>
                        <a:t>−Microsoft SQL Server 2019 </a:t>
                      </a:r>
                    </a:p>
                    <a:p>
                      <a:pPr marL="690876" lvl="1" indent="-345438">
                        <a:lnSpc>
                          <a:spcPts val="4479"/>
                        </a:lnSpc>
                        <a:buFont typeface="Arial"/>
                        <a:buChar char="•"/>
                      </a:pPr>
                      <a:r>
                        <a:rPr lang="en-US" sz="3199">
                          <a:solidFill>
                            <a:srgbClr val="000000"/>
                          </a:solidFill>
                          <a:latin typeface="Muli"/>
                        </a:rPr>
                        <a:t>−Thiết kế trang web bằng ngôn ngữ HTML, CSS, Javascript, Bootstrap, jQuery</a:t>
                      </a:r>
                    </a:p>
                    <a:p>
                      <a:pPr marL="690876" lvl="1" indent="-345438">
                        <a:lnSpc>
                          <a:spcPts val="4479"/>
                        </a:lnSpc>
                        <a:buFont typeface="Arial"/>
                        <a:buChar char="•"/>
                      </a:pPr>
                      <a:r>
                        <a:rPr lang="en-US" sz="3199">
                          <a:solidFill>
                            <a:srgbClr val="000000"/>
                          </a:solidFill>
                          <a:latin typeface="Muli"/>
                        </a:rPr>
                        <a:t>−Giao tiếp với cơ sở dữ liệu bằng JDBC</a:t>
                      </a:r>
                    </a:p>
                    <a:p>
                      <a:pPr marL="690876" lvl="1" indent="-345438">
                        <a:lnSpc>
                          <a:spcPts val="4479"/>
                        </a:lnSpc>
                        <a:buFont typeface="Arial"/>
                        <a:buChar char="•"/>
                      </a:pPr>
                      <a:r>
                        <a:rPr lang="en-US" sz="3199">
                          <a:solidFill>
                            <a:srgbClr val="000000"/>
                          </a:solidFill>
                          <a:latin typeface="Muli"/>
                        </a:rPr>
                        <a:t>−Thực hiện đồ án theo mô hình MVC</a:t>
                      </a:r>
                    </a:p>
                    <a:p>
                      <a:pPr marL="690876" lvl="1" indent="-345438">
                        <a:lnSpc>
                          <a:spcPts val="4479"/>
                        </a:lnSpc>
                        <a:buFont typeface="Arial"/>
                        <a:buChar char="•"/>
                      </a:pPr>
                      <a:r>
                        <a:rPr lang="en-US" sz="3199">
                          <a:solidFill>
                            <a:srgbClr val="000000"/>
                          </a:solidFill>
                          <a:latin typeface="Muli"/>
                        </a:rPr>
                        <a:t>−Viết code các chức năng của trang web bằng Java Servlet, Ajax</a:t>
                      </a:r>
                    </a:p>
                    <a:p>
                      <a:pPr>
                        <a:lnSpc>
                          <a:spcPts val="4479"/>
                        </a:lnSpc>
                      </a:pPr>
                      <a:endParaRPr lang="en-US" sz="3199">
                        <a:solidFill>
                          <a:srgbClr val="000000"/>
                        </a:solidFill>
                        <a:latin typeface="Muli"/>
                      </a:endParaRP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3" name="TextBox 3"/>
          <p:cNvSpPr txBox="1"/>
          <p:nvPr/>
        </p:nvSpPr>
        <p:spPr>
          <a:xfrm>
            <a:off x="1028700" y="547687"/>
            <a:ext cx="4457700" cy="1000274"/>
          </a:xfrm>
          <a:prstGeom prst="rect">
            <a:avLst/>
          </a:prstGeom>
        </p:spPr>
        <p:txBody>
          <a:bodyPr wrap="square" lIns="0" tIns="0" rIns="0" bIns="0" rtlCol="0" anchor="t">
            <a:spAutoFit/>
          </a:bodyPr>
          <a:lstStyle/>
          <a:p>
            <a:pPr algn="ctr">
              <a:lnSpc>
                <a:spcPts val="7799"/>
              </a:lnSpc>
              <a:spcBef>
                <a:spcPct val="0"/>
              </a:spcBef>
            </a:pPr>
            <a:r>
              <a:rPr lang="en-US" sz="6499">
                <a:solidFill>
                  <a:srgbClr val="FFFFFF"/>
                </a:solidFill>
                <a:latin typeface="Muli Semi-Bold"/>
              </a:rPr>
              <a:t>6. Cài đặt</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6605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339667"/>
          <a:ext cx="16230600" cy="7415866"/>
        </p:xfrm>
        <a:graphic>
          <a:graphicData uri="http://schemas.openxmlformats.org/drawingml/2006/table">
            <a:tbl>
              <a:tblPr/>
              <a:tblGrid>
                <a:gridCol w="16230600">
                  <a:extLst>
                    <a:ext uri="{9D8B030D-6E8A-4147-A177-3AD203B41FA5}">
                      <a16:colId xmlns:a16="http://schemas.microsoft.com/office/drawing/2014/main" val="20000"/>
                    </a:ext>
                  </a:extLst>
                </a:gridCol>
              </a:tblGrid>
              <a:tr h="1924416">
                <a:tc>
                  <a:txBody>
                    <a:bodyPr/>
                    <a:lstStyle/>
                    <a:p>
                      <a:pPr algn="ctr">
                        <a:lnSpc>
                          <a:spcPts val="5599"/>
                        </a:lnSpc>
                        <a:defRPr/>
                      </a:pPr>
                      <a:r>
                        <a:rPr lang="en-US" sz="3999">
                          <a:solidFill>
                            <a:srgbClr val="FFFFFF"/>
                          </a:solidFill>
                          <a:latin typeface="Muli Semi-Bold"/>
                        </a:rPr>
                        <a:t>6.2. Tổ chức các lớp của chương trình</a:t>
                      </a:r>
                      <a:endParaRPr lang="en-US" sz="1100"/>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365236"/>
                    </a:solidFill>
                  </a:tcPr>
                </a:tc>
                <a:extLst>
                  <a:ext uri="{0D108BD9-81ED-4DB2-BD59-A6C34878D82A}">
                    <a16:rowId xmlns:a16="http://schemas.microsoft.com/office/drawing/2014/main" val="10000"/>
                  </a:ext>
                </a:extLst>
              </a:tr>
              <a:tr h="5491450">
                <a:tc>
                  <a:txBody>
                    <a:bodyPr/>
                    <a:lstStyle/>
                    <a:p>
                      <a:pPr marL="690876" lvl="1" indent="-345438" algn="l">
                        <a:lnSpc>
                          <a:spcPts val="4479"/>
                        </a:lnSpc>
                        <a:buFont typeface="Arial"/>
                        <a:buChar char="•"/>
                        <a:defRPr/>
                      </a:pPr>
                      <a:r>
                        <a:rPr lang="en-US" sz="3199">
                          <a:solidFill>
                            <a:srgbClr val="000000"/>
                          </a:solidFill>
                          <a:latin typeface="Muli"/>
                        </a:rPr>
                        <a:t>Chương trình được theo viết theo mô hình 3 tầng</a:t>
                      </a:r>
                      <a:endParaRPr lang="en-US" sz="1100"/>
                    </a:p>
                    <a:p>
                      <a:pPr marL="690876" lvl="1" indent="-345438">
                        <a:lnSpc>
                          <a:spcPts val="4479"/>
                        </a:lnSpc>
                        <a:buFont typeface="Arial"/>
                        <a:buChar char="•"/>
                      </a:pPr>
                      <a:r>
                        <a:rPr lang="en-US" sz="3199">
                          <a:solidFill>
                            <a:srgbClr val="000000"/>
                          </a:solidFill>
                          <a:latin typeface="Muli"/>
                        </a:rPr>
                        <a:t>−Model</a:t>
                      </a:r>
                    </a:p>
                    <a:p>
                      <a:pPr marL="690876" lvl="1" indent="-345438">
                        <a:lnSpc>
                          <a:spcPts val="4479"/>
                        </a:lnSpc>
                        <a:buFont typeface="Arial"/>
                        <a:buChar char="•"/>
                      </a:pPr>
                      <a:r>
                        <a:rPr lang="en-US" sz="3199">
                          <a:solidFill>
                            <a:srgbClr val="000000"/>
                          </a:solidFill>
                          <a:latin typeface="Muli"/>
                        </a:rPr>
                        <a:t>−View: các trang JSP chứa các giao diện của phần mềm</a:t>
                      </a:r>
                    </a:p>
                    <a:p>
                      <a:pPr marL="690876" lvl="1" indent="-345438">
                        <a:lnSpc>
                          <a:spcPts val="4479"/>
                        </a:lnSpc>
                        <a:buFont typeface="Arial"/>
                        <a:buChar char="•"/>
                      </a:pPr>
                      <a:r>
                        <a:rPr lang="en-US" sz="3199">
                          <a:solidFill>
                            <a:srgbClr val="000000"/>
                          </a:solidFill>
                          <a:latin typeface="Muli"/>
                        </a:rPr>
                        <a:t>−Controller: chứa các class java servlet</a:t>
                      </a:r>
                    </a:p>
                    <a:p>
                      <a:pPr>
                        <a:lnSpc>
                          <a:spcPts val="4479"/>
                        </a:lnSpc>
                      </a:pPr>
                      <a:endParaRPr lang="en-US" sz="3199">
                        <a:solidFill>
                          <a:srgbClr val="000000"/>
                        </a:solidFill>
                        <a:latin typeface="Muli"/>
                      </a:endParaRPr>
                    </a:p>
                  </a:txBody>
                  <a:tcPr marL="190500" marR="190500" marT="190500" marB="190500" anchor="ctr">
                    <a:lnL w="28575" cap="flat" cmpd="sng" algn="ctr">
                      <a:solidFill>
                        <a:srgbClr val="7C987C"/>
                      </a:solidFill>
                      <a:prstDash val="solid"/>
                      <a:round/>
                      <a:headEnd type="none" w="med" len="med"/>
                      <a:tailEnd type="none" w="med" len="med"/>
                    </a:lnL>
                    <a:lnR w="28575" cap="flat" cmpd="sng" algn="ctr">
                      <a:solidFill>
                        <a:srgbClr val="7C987C"/>
                      </a:solidFill>
                      <a:prstDash val="solid"/>
                      <a:round/>
                      <a:headEnd type="none" w="med" len="med"/>
                      <a:tailEnd type="none" w="med" len="med"/>
                    </a:lnR>
                    <a:lnT w="28575" cap="flat" cmpd="sng" algn="ctr">
                      <a:solidFill>
                        <a:srgbClr val="7C987C"/>
                      </a:solidFill>
                      <a:prstDash val="solid"/>
                      <a:round/>
                      <a:headEnd type="none" w="med" len="med"/>
                      <a:tailEnd type="none" w="med" len="med"/>
                    </a:lnT>
                    <a:lnB w="28575" cap="flat" cmpd="sng" algn="ctr">
                      <a:solidFill>
                        <a:srgbClr val="7C987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3" name="TextBox 3"/>
          <p:cNvSpPr txBox="1"/>
          <p:nvPr/>
        </p:nvSpPr>
        <p:spPr>
          <a:xfrm>
            <a:off x="1028700" y="547687"/>
            <a:ext cx="4457700" cy="1000274"/>
          </a:xfrm>
          <a:prstGeom prst="rect">
            <a:avLst/>
          </a:prstGeom>
        </p:spPr>
        <p:txBody>
          <a:bodyPr wrap="square" lIns="0" tIns="0" rIns="0" bIns="0" rtlCol="0" anchor="t">
            <a:spAutoFit/>
          </a:bodyPr>
          <a:lstStyle/>
          <a:p>
            <a:pPr algn="ctr">
              <a:lnSpc>
                <a:spcPts val="7799"/>
              </a:lnSpc>
              <a:spcBef>
                <a:spcPct val="0"/>
              </a:spcBef>
            </a:pPr>
            <a:r>
              <a:rPr lang="en-US" sz="6499">
                <a:solidFill>
                  <a:srgbClr val="FFFFFF"/>
                </a:solidFill>
                <a:latin typeface="Muli Semi-Bold"/>
              </a:rPr>
              <a:t>6. Cài đặt</a:t>
            </a:r>
          </a:p>
        </p:txBody>
      </p:sp>
    </p:spTree>
  </p:cSld>
  <p:clrMapOvr>
    <a:masterClrMapping/>
  </p:clrMapOvr>
  <p:transition spd="slow">
    <p:comb/>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sp>
        <p:nvSpPr>
          <p:cNvPr id="2" name="AutoShape 2"/>
          <p:cNvSpPr/>
          <p:nvPr/>
        </p:nvSpPr>
        <p:spPr>
          <a:xfrm>
            <a:off x="3576376" y="5143500"/>
            <a:ext cx="5607151" cy="9525"/>
          </a:xfrm>
          <a:prstGeom prst="rect">
            <a:avLst/>
          </a:prstGeom>
          <a:solidFill>
            <a:srgbClr val="FFFFFF"/>
          </a:solidFill>
        </p:spPr>
      </p:sp>
      <p:sp>
        <p:nvSpPr>
          <p:cNvPr id="3" name="Freeform 3"/>
          <p:cNvSpPr/>
          <p:nvPr/>
        </p:nvSpPr>
        <p:spPr>
          <a:xfrm>
            <a:off x="-139960" y="6785900"/>
            <a:ext cx="18646974" cy="3665494"/>
          </a:xfrm>
          <a:custGeom>
            <a:avLst/>
            <a:gdLst/>
            <a:ahLst/>
            <a:cxnLst/>
            <a:rect l="l" t="t" r="r" b="b"/>
            <a:pathLst>
              <a:path w="18646974" h="3665494">
                <a:moveTo>
                  <a:pt x="0" y="0"/>
                </a:moveTo>
                <a:lnTo>
                  <a:pt x="18646974" y="0"/>
                </a:lnTo>
                <a:lnTo>
                  <a:pt x="18646974" y="3665494"/>
                </a:lnTo>
                <a:lnTo>
                  <a:pt x="0" y="3665494"/>
                </a:lnTo>
                <a:lnTo>
                  <a:pt x="0" y="0"/>
                </a:lnTo>
                <a:close/>
              </a:path>
            </a:pathLst>
          </a:custGeom>
          <a:blipFill>
            <a:blip r:embed="rId2"/>
            <a:stretch>
              <a:fillRect t="-101069" b="-137862"/>
            </a:stretch>
          </a:blipFill>
        </p:spPr>
      </p:sp>
      <p:sp>
        <p:nvSpPr>
          <p:cNvPr id="4" name="TextBox 4"/>
          <p:cNvSpPr txBox="1"/>
          <p:nvPr/>
        </p:nvSpPr>
        <p:spPr>
          <a:xfrm>
            <a:off x="1339086" y="3243011"/>
            <a:ext cx="10081731" cy="1320489"/>
          </a:xfrm>
          <a:prstGeom prst="rect">
            <a:avLst/>
          </a:prstGeom>
        </p:spPr>
        <p:txBody>
          <a:bodyPr lIns="0" tIns="0" rIns="0" bIns="0" rtlCol="0" anchor="t">
            <a:spAutoFit/>
          </a:bodyPr>
          <a:lstStyle/>
          <a:p>
            <a:pPr>
              <a:lnSpc>
                <a:spcPts val="10559"/>
              </a:lnSpc>
            </a:pPr>
            <a:r>
              <a:rPr lang="en-US" sz="8799">
                <a:solidFill>
                  <a:srgbClr val="FFFFFF"/>
                </a:solidFill>
                <a:latin typeface="Muli Bold"/>
              </a:rPr>
              <a:t>Kết Luận</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2891319" y="3600122"/>
            <a:ext cx="13893036" cy="5658178"/>
            <a:chOff x="0" y="0"/>
            <a:chExt cx="18524049" cy="7544237"/>
          </a:xfrm>
        </p:grpSpPr>
        <p:sp>
          <p:nvSpPr>
            <p:cNvPr id="3" name="AutoShape 3"/>
            <p:cNvSpPr/>
            <p:nvPr/>
          </p:nvSpPr>
          <p:spPr>
            <a:xfrm>
              <a:off x="0" y="1612564"/>
              <a:ext cx="1474826" cy="61667"/>
            </a:xfrm>
            <a:prstGeom prst="rect">
              <a:avLst/>
            </a:prstGeom>
            <a:solidFill>
              <a:srgbClr val="FFFFFF"/>
            </a:solidFill>
          </p:spPr>
        </p:sp>
        <p:sp>
          <p:nvSpPr>
            <p:cNvPr id="4" name="TextBox 4"/>
            <p:cNvSpPr txBox="1"/>
            <p:nvPr/>
          </p:nvSpPr>
          <p:spPr>
            <a:xfrm>
              <a:off x="0" y="2495519"/>
              <a:ext cx="18524049" cy="5048718"/>
            </a:xfrm>
            <a:prstGeom prst="rect">
              <a:avLst/>
            </a:prstGeom>
          </p:spPr>
          <p:txBody>
            <a:bodyPr lIns="0" tIns="0" rIns="0" bIns="0" rtlCol="0" anchor="t">
              <a:spAutoFit/>
            </a:bodyPr>
            <a:lstStyle/>
            <a:p>
              <a:pPr>
                <a:lnSpc>
                  <a:spcPts val="4374"/>
                </a:lnSpc>
              </a:pPr>
              <a:r>
                <a:rPr lang="en-US" sz="3124" spc="62">
                  <a:solidFill>
                    <a:srgbClr val="FFFFFF"/>
                  </a:solidFill>
                  <a:latin typeface="Muli"/>
                </a:rPr>
                <a:t>Qua việc thực hiện đề tài trên, nhóm đã tạo ra một phần mềm đơn giản, thân thiện với người sử dụng. Trong quá trình thực hiện đề tài nhóm đã đạt được những mục tiêu sau:</a:t>
              </a:r>
            </a:p>
            <a:p>
              <a:pPr>
                <a:lnSpc>
                  <a:spcPts val="4374"/>
                </a:lnSpc>
              </a:pPr>
              <a:r>
                <a:rPr lang="en-US" sz="3124" spc="62">
                  <a:solidFill>
                    <a:srgbClr val="FFFFFF"/>
                  </a:solidFill>
                  <a:latin typeface="Muli"/>
                </a:rPr>
                <a:t>−Nắm được yêu cầu, phân tích, thiết kế CSDL phù hợp.</a:t>
              </a:r>
            </a:p>
            <a:p>
              <a:pPr>
                <a:lnSpc>
                  <a:spcPts val="4374"/>
                </a:lnSpc>
              </a:pPr>
              <a:r>
                <a:rPr lang="en-US" sz="3124" spc="62">
                  <a:solidFill>
                    <a:srgbClr val="FFFFFF"/>
                  </a:solidFill>
                  <a:latin typeface="Muli"/>
                </a:rPr>
                <a:t>−Phân quyền cho các đối tượng sử dụng CSDL.</a:t>
              </a:r>
            </a:p>
            <a:p>
              <a:pPr>
                <a:lnSpc>
                  <a:spcPts val="4374"/>
                </a:lnSpc>
              </a:pPr>
              <a:r>
                <a:rPr lang="en-US" sz="3124" spc="62">
                  <a:solidFill>
                    <a:srgbClr val="FFFFFF"/>
                  </a:solidFill>
                  <a:latin typeface="Muli"/>
                </a:rPr>
                <a:t>−Nắm rõ các khái niệm và kiến thức trong SQL Server.</a:t>
              </a:r>
            </a:p>
            <a:p>
              <a:pPr>
                <a:lnSpc>
                  <a:spcPts val="4374"/>
                </a:lnSpc>
              </a:pPr>
              <a:endParaRPr lang="en-US" sz="3124" spc="62">
                <a:solidFill>
                  <a:srgbClr val="FFFFFF"/>
                </a:solidFill>
                <a:latin typeface="Muli"/>
              </a:endParaRPr>
            </a:p>
          </p:txBody>
        </p:sp>
        <p:sp>
          <p:nvSpPr>
            <p:cNvPr id="5" name="TextBox 5"/>
            <p:cNvSpPr txBox="1"/>
            <p:nvPr/>
          </p:nvSpPr>
          <p:spPr>
            <a:xfrm>
              <a:off x="0" y="-62553"/>
              <a:ext cx="18524049" cy="784084"/>
            </a:xfrm>
            <a:prstGeom prst="rect">
              <a:avLst/>
            </a:prstGeom>
          </p:spPr>
          <p:txBody>
            <a:bodyPr lIns="0" tIns="0" rIns="0" bIns="0" rtlCol="0" anchor="t">
              <a:spAutoFit/>
            </a:bodyPr>
            <a:lstStyle/>
            <a:p>
              <a:pPr>
                <a:lnSpc>
                  <a:spcPts val="4989"/>
                </a:lnSpc>
              </a:pPr>
              <a:r>
                <a:rPr lang="en-US" sz="3564" spc="71">
                  <a:solidFill>
                    <a:srgbClr val="FFFFFF"/>
                  </a:solidFill>
                  <a:latin typeface="Muli Bold"/>
                </a:rPr>
                <a:t> ĐÓNG GÓP CỦA ĐỀ TÀI</a:t>
              </a:r>
            </a:p>
          </p:txBody>
        </p:sp>
      </p:grpSp>
      <p:sp>
        <p:nvSpPr>
          <p:cNvPr id="6" name="TextBox 6"/>
          <p:cNvSpPr txBox="1"/>
          <p:nvPr/>
        </p:nvSpPr>
        <p:spPr>
          <a:xfrm>
            <a:off x="2891319" y="1038225"/>
            <a:ext cx="13377381" cy="1086640"/>
          </a:xfrm>
          <a:prstGeom prst="rect">
            <a:avLst/>
          </a:prstGeom>
        </p:spPr>
        <p:txBody>
          <a:bodyPr lIns="0" tIns="0" rIns="0" bIns="0" rtlCol="0" anchor="t">
            <a:spAutoFit/>
          </a:bodyPr>
          <a:lstStyle/>
          <a:p>
            <a:pPr>
              <a:lnSpc>
                <a:spcPts val="8640"/>
              </a:lnSpc>
            </a:pPr>
            <a:r>
              <a:rPr lang="en-US" sz="7200">
                <a:solidFill>
                  <a:srgbClr val="FFFFFF"/>
                </a:solidFill>
                <a:latin typeface="Muli Bold"/>
              </a:rPr>
              <a:t>KẾT LUẬN</a:t>
            </a:r>
          </a:p>
        </p:txBody>
      </p:sp>
      <p:sp>
        <p:nvSpPr>
          <p:cNvPr id="7" name="AutoShape 7"/>
          <p:cNvSpPr/>
          <p:nvPr/>
        </p:nvSpPr>
        <p:spPr>
          <a:xfrm>
            <a:off x="-457200" y="-304800"/>
            <a:ext cx="2095500" cy="10896600"/>
          </a:xfrm>
          <a:prstGeom prst="rect">
            <a:avLst/>
          </a:prstGeom>
          <a:solidFill>
            <a:srgbClr val="FFFFFF"/>
          </a:solidFill>
        </p:spPr>
      </p:sp>
      <p:sp>
        <p:nvSpPr>
          <p:cNvPr id="8" name="Freeform 8"/>
          <p:cNvSpPr/>
          <p:nvPr/>
        </p:nvSpPr>
        <p:spPr>
          <a:xfrm>
            <a:off x="14748026" y="1028700"/>
            <a:ext cx="1520674" cy="2139055"/>
          </a:xfrm>
          <a:custGeom>
            <a:avLst/>
            <a:gdLst/>
            <a:ahLst/>
            <a:cxnLst/>
            <a:rect l="l" t="t" r="r" b="b"/>
            <a:pathLst>
              <a:path w="1520674" h="2139055">
                <a:moveTo>
                  <a:pt x="0" y="0"/>
                </a:moveTo>
                <a:lnTo>
                  <a:pt x="1520674" y="0"/>
                </a:lnTo>
                <a:lnTo>
                  <a:pt x="1520674" y="2139055"/>
                </a:lnTo>
                <a:lnTo>
                  <a:pt x="0" y="213905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2891319" y="3824578"/>
            <a:ext cx="13893036" cy="4565881"/>
            <a:chOff x="0" y="0"/>
            <a:chExt cx="18524049" cy="6087841"/>
          </a:xfrm>
        </p:grpSpPr>
        <p:sp>
          <p:nvSpPr>
            <p:cNvPr id="3" name="AutoShape 3"/>
            <p:cNvSpPr/>
            <p:nvPr/>
          </p:nvSpPr>
          <p:spPr>
            <a:xfrm>
              <a:off x="0" y="1612564"/>
              <a:ext cx="1474826" cy="61667"/>
            </a:xfrm>
            <a:prstGeom prst="rect">
              <a:avLst/>
            </a:prstGeom>
            <a:solidFill>
              <a:srgbClr val="FFFFFF"/>
            </a:solidFill>
          </p:spPr>
        </p:sp>
        <p:sp>
          <p:nvSpPr>
            <p:cNvPr id="4" name="TextBox 4"/>
            <p:cNvSpPr txBox="1"/>
            <p:nvPr/>
          </p:nvSpPr>
          <p:spPr>
            <a:xfrm>
              <a:off x="0" y="2495519"/>
              <a:ext cx="18524049" cy="3592322"/>
            </a:xfrm>
            <a:prstGeom prst="rect">
              <a:avLst/>
            </a:prstGeom>
          </p:spPr>
          <p:txBody>
            <a:bodyPr lIns="0" tIns="0" rIns="0" bIns="0" rtlCol="0" anchor="t">
              <a:spAutoFit/>
            </a:bodyPr>
            <a:lstStyle/>
            <a:p>
              <a:pPr>
                <a:lnSpc>
                  <a:spcPts val="4374"/>
                </a:lnSpc>
              </a:pPr>
              <a:r>
                <a:rPr lang="en-US" sz="3124" spc="62">
                  <a:solidFill>
                    <a:srgbClr val="FFFFFF"/>
                  </a:solidFill>
                  <a:latin typeface="Muli"/>
                </a:rPr>
                <a:t>−Chưa thử nghiệm trên Internet.</a:t>
              </a:r>
            </a:p>
            <a:p>
              <a:pPr>
                <a:lnSpc>
                  <a:spcPts val="4374"/>
                </a:lnSpc>
              </a:pPr>
              <a:r>
                <a:rPr lang="en-US" sz="3124" spc="62">
                  <a:solidFill>
                    <a:srgbClr val="FFFFFF"/>
                  </a:solidFill>
                  <a:latin typeface="Muli"/>
                </a:rPr>
                <a:t>−Câu lệnh truy vấn CSDL còn chưa tối ưu.</a:t>
              </a:r>
            </a:p>
            <a:p>
              <a:pPr>
                <a:lnSpc>
                  <a:spcPts val="4374"/>
                </a:lnSpc>
              </a:pPr>
              <a:r>
                <a:rPr lang="en-US" sz="3124" spc="62">
                  <a:solidFill>
                    <a:srgbClr val="FFFFFF"/>
                  </a:solidFill>
                  <a:latin typeface="Muli"/>
                </a:rPr>
                <a:t>−Code giao diện vẫn còn rườm rà.</a:t>
              </a:r>
            </a:p>
            <a:p>
              <a:pPr>
                <a:lnSpc>
                  <a:spcPts val="4374"/>
                </a:lnSpc>
              </a:pPr>
              <a:r>
                <a:rPr lang="en-US" sz="3124" spc="62">
                  <a:solidFill>
                    <a:srgbClr val="FFFFFF"/>
                  </a:solidFill>
                  <a:latin typeface="Muli"/>
                </a:rPr>
                <a:t>−Chưa kiểm thử hết tất cả các trường hợp có thể xảy ra.</a:t>
              </a:r>
            </a:p>
            <a:p>
              <a:pPr>
                <a:lnSpc>
                  <a:spcPts val="4374"/>
                </a:lnSpc>
              </a:pPr>
              <a:endParaRPr lang="en-US" sz="3124" spc="62">
                <a:solidFill>
                  <a:srgbClr val="FFFFFF"/>
                </a:solidFill>
                <a:latin typeface="Muli"/>
              </a:endParaRPr>
            </a:p>
          </p:txBody>
        </p:sp>
        <p:sp>
          <p:nvSpPr>
            <p:cNvPr id="5" name="TextBox 5"/>
            <p:cNvSpPr txBox="1"/>
            <p:nvPr/>
          </p:nvSpPr>
          <p:spPr>
            <a:xfrm>
              <a:off x="0" y="-62553"/>
              <a:ext cx="18524049" cy="784084"/>
            </a:xfrm>
            <a:prstGeom prst="rect">
              <a:avLst/>
            </a:prstGeom>
          </p:spPr>
          <p:txBody>
            <a:bodyPr lIns="0" tIns="0" rIns="0" bIns="0" rtlCol="0" anchor="t">
              <a:spAutoFit/>
            </a:bodyPr>
            <a:lstStyle/>
            <a:p>
              <a:pPr>
                <a:lnSpc>
                  <a:spcPts val="4989"/>
                </a:lnSpc>
              </a:pPr>
              <a:r>
                <a:rPr lang="en-US" sz="3564" spc="71">
                  <a:solidFill>
                    <a:srgbClr val="FFFFFF"/>
                  </a:solidFill>
                  <a:latin typeface="Muli Bold"/>
                </a:rPr>
                <a:t>HẠN CHẾ</a:t>
              </a:r>
            </a:p>
          </p:txBody>
        </p:sp>
      </p:grpSp>
      <p:sp>
        <p:nvSpPr>
          <p:cNvPr id="6" name="TextBox 6"/>
          <p:cNvSpPr txBox="1"/>
          <p:nvPr/>
        </p:nvSpPr>
        <p:spPr>
          <a:xfrm>
            <a:off x="2891319" y="1038225"/>
            <a:ext cx="13377381" cy="1086640"/>
          </a:xfrm>
          <a:prstGeom prst="rect">
            <a:avLst/>
          </a:prstGeom>
        </p:spPr>
        <p:txBody>
          <a:bodyPr lIns="0" tIns="0" rIns="0" bIns="0" rtlCol="0" anchor="t">
            <a:spAutoFit/>
          </a:bodyPr>
          <a:lstStyle/>
          <a:p>
            <a:pPr>
              <a:lnSpc>
                <a:spcPts val="8640"/>
              </a:lnSpc>
            </a:pPr>
            <a:r>
              <a:rPr lang="en-US" sz="7200">
                <a:solidFill>
                  <a:srgbClr val="FFFFFF"/>
                </a:solidFill>
                <a:latin typeface="Muli Bold"/>
              </a:rPr>
              <a:t>KẾT LUẬN</a:t>
            </a:r>
          </a:p>
        </p:txBody>
      </p:sp>
      <p:sp>
        <p:nvSpPr>
          <p:cNvPr id="7" name="AutoShape 7"/>
          <p:cNvSpPr/>
          <p:nvPr/>
        </p:nvSpPr>
        <p:spPr>
          <a:xfrm>
            <a:off x="-457200" y="-304800"/>
            <a:ext cx="2095500" cy="10896600"/>
          </a:xfrm>
          <a:prstGeom prst="rect">
            <a:avLst/>
          </a:prstGeom>
          <a:solidFill>
            <a:srgbClr val="FFFFFF"/>
          </a:solidFill>
        </p:spPr>
      </p:sp>
      <p:sp>
        <p:nvSpPr>
          <p:cNvPr id="8" name="Freeform 8"/>
          <p:cNvSpPr/>
          <p:nvPr/>
        </p:nvSpPr>
        <p:spPr>
          <a:xfrm>
            <a:off x="13464830" y="1329358"/>
            <a:ext cx="2053305" cy="2049571"/>
          </a:xfrm>
          <a:custGeom>
            <a:avLst/>
            <a:gdLst/>
            <a:ahLst/>
            <a:cxnLst/>
            <a:rect l="l" t="t" r="r" b="b"/>
            <a:pathLst>
              <a:path w="2053305" h="2049571">
                <a:moveTo>
                  <a:pt x="0" y="0"/>
                </a:moveTo>
                <a:lnTo>
                  <a:pt x="2053304" y="0"/>
                </a:lnTo>
                <a:lnTo>
                  <a:pt x="2053304" y="2049571"/>
                </a:lnTo>
                <a:lnTo>
                  <a:pt x="0" y="204957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2891319" y="3218160"/>
            <a:ext cx="13893036" cy="6204326"/>
            <a:chOff x="0" y="0"/>
            <a:chExt cx="18524049" cy="8272435"/>
          </a:xfrm>
        </p:grpSpPr>
        <p:sp>
          <p:nvSpPr>
            <p:cNvPr id="3" name="AutoShape 3"/>
            <p:cNvSpPr/>
            <p:nvPr/>
          </p:nvSpPr>
          <p:spPr>
            <a:xfrm>
              <a:off x="0" y="1612564"/>
              <a:ext cx="1474826" cy="61667"/>
            </a:xfrm>
            <a:prstGeom prst="rect">
              <a:avLst/>
            </a:prstGeom>
            <a:solidFill>
              <a:srgbClr val="FFFFFF"/>
            </a:solidFill>
          </p:spPr>
        </p:sp>
        <p:sp>
          <p:nvSpPr>
            <p:cNvPr id="4" name="TextBox 4"/>
            <p:cNvSpPr txBox="1"/>
            <p:nvPr/>
          </p:nvSpPr>
          <p:spPr>
            <a:xfrm>
              <a:off x="0" y="2495519"/>
              <a:ext cx="18524049" cy="5776916"/>
            </a:xfrm>
            <a:prstGeom prst="rect">
              <a:avLst/>
            </a:prstGeom>
          </p:spPr>
          <p:txBody>
            <a:bodyPr lIns="0" tIns="0" rIns="0" bIns="0" rtlCol="0" anchor="t">
              <a:spAutoFit/>
            </a:bodyPr>
            <a:lstStyle/>
            <a:p>
              <a:pPr>
                <a:lnSpc>
                  <a:spcPts val="4374"/>
                </a:lnSpc>
              </a:pPr>
              <a:r>
                <a:rPr lang="en-US" sz="3124" spc="62">
                  <a:solidFill>
                    <a:srgbClr val="FFFFFF"/>
                  </a:solidFill>
                  <a:latin typeface="Muli"/>
                </a:rPr>
                <a:t>Với nỗ lực của bản thân, nhóm đồ án đã cố gắng hoàn thành yêu cầu đề tài. Do thời gian có hạn nên phần mềm của nhóm mới chỉ đi sâu vào chức năng giao xem, đặt hàng. Nhóm đề tài hướng phát triển phần mềm trở thành một phần mềm quản lý bán nước hoa chuyên nghiệp. Cung cấp đầy đủ những mặt hàng hiện đang có trên thị trường với giá cả hợp lý, phải chăng. Đi kèm với bán hàng là những dịch vụ uy tín và chất lượng nhất để phục vụ đến khách hàng.</a:t>
              </a:r>
            </a:p>
            <a:p>
              <a:pPr>
                <a:lnSpc>
                  <a:spcPts val="4374"/>
                </a:lnSpc>
              </a:pPr>
              <a:endParaRPr lang="en-US" sz="3124" spc="62">
                <a:solidFill>
                  <a:srgbClr val="FFFFFF"/>
                </a:solidFill>
                <a:latin typeface="Muli"/>
              </a:endParaRPr>
            </a:p>
          </p:txBody>
        </p:sp>
        <p:sp>
          <p:nvSpPr>
            <p:cNvPr id="5" name="TextBox 5"/>
            <p:cNvSpPr txBox="1"/>
            <p:nvPr/>
          </p:nvSpPr>
          <p:spPr>
            <a:xfrm>
              <a:off x="0" y="-62553"/>
              <a:ext cx="18524049" cy="784084"/>
            </a:xfrm>
            <a:prstGeom prst="rect">
              <a:avLst/>
            </a:prstGeom>
          </p:spPr>
          <p:txBody>
            <a:bodyPr lIns="0" tIns="0" rIns="0" bIns="0" rtlCol="0" anchor="t">
              <a:spAutoFit/>
            </a:bodyPr>
            <a:lstStyle/>
            <a:p>
              <a:pPr>
                <a:lnSpc>
                  <a:spcPts val="4989"/>
                </a:lnSpc>
              </a:pPr>
              <a:r>
                <a:rPr lang="en-US" sz="3564" spc="71">
                  <a:solidFill>
                    <a:srgbClr val="FFFFFF"/>
                  </a:solidFill>
                  <a:latin typeface="Muli Bold"/>
                </a:rPr>
                <a:t>HƯỚNG PHÁT TRIỂN</a:t>
              </a:r>
            </a:p>
          </p:txBody>
        </p:sp>
      </p:grpSp>
      <p:sp>
        <p:nvSpPr>
          <p:cNvPr id="6" name="TextBox 6"/>
          <p:cNvSpPr txBox="1"/>
          <p:nvPr/>
        </p:nvSpPr>
        <p:spPr>
          <a:xfrm>
            <a:off x="2891319" y="1038225"/>
            <a:ext cx="13377381" cy="1086640"/>
          </a:xfrm>
          <a:prstGeom prst="rect">
            <a:avLst/>
          </a:prstGeom>
        </p:spPr>
        <p:txBody>
          <a:bodyPr lIns="0" tIns="0" rIns="0" bIns="0" rtlCol="0" anchor="t">
            <a:spAutoFit/>
          </a:bodyPr>
          <a:lstStyle/>
          <a:p>
            <a:pPr>
              <a:lnSpc>
                <a:spcPts val="8640"/>
              </a:lnSpc>
            </a:pPr>
            <a:r>
              <a:rPr lang="en-US" sz="7200">
                <a:solidFill>
                  <a:srgbClr val="FFFFFF"/>
                </a:solidFill>
                <a:latin typeface="Muli Bold"/>
              </a:rPr>
              <a:t>KẾT LUẬN</a:t>
            </a:r>
          </a:p>
        </p:txBody>
      </p:sp>
      <p:sp>
        <p:nvSpPr>
          <p:cNvPr id="7" name="AutoShape 7"/>
          <p:cNvSpPr/>
          <p:nvPr/>
        </p:nvSpPr>
        <p:spPr>
          <a:xfrm>
            <a:off x="-457200" y="-304800"/>
            <a:ext cx="2095500" cy="10896600"/>
          </a:xfrm>
          <a:prstGeom prst="rect">
            <a:avLst/>
          </a:prstGeom>
          <a:solidFill>
            <a:srgbClr val="FFFFFF"/>
          </a:solidFill>
        </p:spPr>
      </p:sp>
      <p:sp>
        <p:nvSpPr>
          <p:cNvPr id="8" name="Freeform 8"/>
          <p:cNvSpPr/>
          <p:nvPr/>
        </p:nvSpPr>
        <p:spPr>
          <a:xfrm>
            <a:off x="14120016" y="1159271"/>
            <a:ext cx="2477876" cy="2058889"/>
          </a:xfrm>
          <a:custGeom>
            <a:avLst/>
            <a:gdLst/>
            <a:ahLst/>
            <a:cxnLst/>
            <a:rect l="l" t="t" r="r" b="b"/>
            <a:pathLst>
              <a:path w="2477876" h="2058889">
                <a:moveTo>
                  <a:pt x="0" y="0"/>
                </a:moveTo>
                <a:lnTo>
                  <a:pt x="2477876" y="0"/>
                </a:lnTo>
                <a:lnTo>
                  <a:pt x="2477876" y="2058889"/>
                </a:lnTo>
                <a:lnTo>
                  <a:pt x="0" y="205888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4507115" y="3094743"/>
            <a:ext cx="9273770" cy="4097513"/>
            <a:chOff x="0" y="0"/>
            <a:chExt cx="12365026" cy="5463351"/>
          </a:xfrm>
        </p:grpSpPr>
        <p:sp>
          <p:nvSpPr>
            <p:cNvPr id="3" name="AutoShape 3"/>
            <p:cNvSpPr/>
            <p:nvPr/>
          </p:nvSpPr>
          <p:spPr>
            <a:xfrm>
              <a:off x="5616097" y="0"/>
              <a:ext cx="1132833" cy="47367"/>
            </a:xfrm>
            <a:prstGeom prst="rect">
              <a:avLst/>
            </a:prstGeom>
            <a:solidFill>
              <a:srgbClr val="FFFFFF"/>
            </a:solidFill>
          </p:spPr>
        </p:sp>
        <p:sp>
          <p:nvSpPr>
            <p:cNvPr id="4" name="TextBox 4"/>
            <p:cNvSpPr txBox="1"/>
            <p:nvPr/>
          </p:nvSpPr>
          <p:spPr>
            <a:xfrm>
              <a:off x="0" y="628338"/>
              <a:ext cx="12365026" cy="4839762"/>
            </a:xfrm>
            <a:prstGeom prst="rect">
              <a:avLst/>
            </a:prstGeom>
          </p:spPr>
          <p:txBody>
            <a:bodyPr lIns="0" tIns="0" rIns="0" bIns="0" rtlCol="0" anchor="t">
              <a:spAutoFit/>
            </a:bodyPr>
            <a:lstStyle/>
            <a:p>
              <a:pPr marL="0" lvl="0" indent="0" algn="ctr">
                <a:lnSpc>
                  <a:spcPts val="9799"/>
                </a:lnSpc>
                <a:spcBef>
                  <a:spcPct val="0"/>
                </a:spcBef>
              </a:pPr>
              <a:r>
                <a:rPr lang="en-US" sz="6999" spc="139">
                  <a:solidFill>
                    <a:srgbClr val="FFFFFF"/>
                  </a:solidFill>
                  <a:latin typeface="Muli Bold"/>
                </a:rPr>
                <a:t>CẢM ƠN CÔ VÀ CÁC BẠN ĐÃ CHÚ Ý LẮNG NGHE</a:t>
              </a:r>
            </a:p>
          </p:txBody>
        </p:sp>
      </p:grpSp>
      <p:pic>
        <p:nvPicPr>
          <p:cNvPr id="5" name="Picture 5"/>
          <p:cNvPicPr>
            <a:picLocks noChangeAspect="1"/>
          </p:cNvPicPr>
          <p:nvPr/>
        </p:nvPicPr>
        <p:blipFill>
          <a:blip r:embed="rId2"/>
          <a:srcRect/>
          <a:stretch>
            <a:fillRect/>
          </a:stretch>
        </p:blipFill>
        <p:spPr>
          <a:xfrm>
            <a:off x="7985607" y="7541650"/>
            <a:ext cx="2861083" cy="1716650"/>
          </a:xfrm>
          <a:prstGeom prst="rect">
            <a:avLst/>
          </a:prstGeom>
        </p:spPr>
      </p:pic>
      <p:sp>
        <p:nvSpPr>
          <p:cNvPr id="6" name="Freeform 6"/>
          <p:cNvSpPr/>
          <p:nvPr/>
        </p:nvSpPr>
        <p:spPr>
          <a:xfrm>
            <a:off x="14911469" y="0"/>
            <a:ext cx="3376531" cy="2857389"/>
          </a:xfrm>
          <a:custGeom>
            <a:avLst/>
            <a:gdLst/>
            <a:ahLst/>
            <a:cxnLst/>
            <a:rect l="l" t="t" r="r" b="b"/>
            <a:pathLst>
              <a:path w="3376531" h="2857389">
                <a:moveTo>
                  <a:pt x="0" y="0"/>
                </a:moveTo>
                <a:lnTo>
                  <a:pt x="3376531" y="0"/>
                </a:lnTo>
                <a:lnTo>
                  <a:pt x="3376531" y="2857389"/>
                </a:lnTo>
                <a:lnTo>
                  <a:pt x="0" y="2857389"/>
                </a:lnTo>
                <a:lnTo>
                  <a:pt x="0" y="0"/>
                </a:lnTo>
                <a:close/>
              </a:path>
            </a:pathLst>
          </a:custGeom>
          <a:blipFill>
            <a:blip r:embed="rId3"/>
            <a:stretch>
              <a:fillRect/>
            </a:stretch>
          </a:blipFill>
        </p:spPr>
      </p:sp>
      <p:sp>
        <p:nvSpPr>
          <p:cNvPr id="7" name="Freeform 7"/>
          <p:cNvSpPr/>
          <p:nvPr/>
        </p:nvSpPr>
        <p:spPr>
          <a:xfrm>
            <a:off x="0" y="0"/>
            <a:ext cx="2601093" cy="2345713"/>
          </a:xfrm>
          <a:custGeom>
            <a:avLst/>
            <a:gdLst/>
            <a:ahLst/>
            <a:cxnLst/>
            <a:rect l="l" t="t" r="r" b="b"/>
            <a:pathLst>
              <a:path w="2601093" h="2345713">
                <a:moveTo>
                  <a:pt x="0" y="0"/>
                </a:moveTo>
                <a:lnTo>
                  <a:pt x="2601093" y="0"/>
                </a:lnTo>
                <a:lnTo>
                  <a:pt x="2601093" y="2345713"/>
                </a:lnTo>
                <a:lnTo>
                  <a:pt x="0" y="234571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1810573" y="147662"/>
            <a:ext cx="8770671" cy="2192873"/>
            <a:chOff x="0" y="0"/>
            <a:chExt cx="11694228" cy="2923831"/>
          </a:xfrm>
        </p:grpSpPr>
        <p:sp>
          <p:nvSpPr>
            <p:cNvPr id="3" name="AutoShape 3"/>
            <p:cNvSpPr/>
            <p:nvPr/>
          </p:nvSpPr>
          <p:spPr>
            <a:xfrm>
              <a:off x="0" y="1018011"/>
              <a:ext cx="931057" cy="38930"/>
            </a:xfrm>
            <a:prstGeom prst="rect">
              <a:avLst/>
            </a:prstGeom>
            <a:solidFill>
              <a:srgbClr val="FFFFFF"/>
            </a:solidFill>
          </p:spPr>
        </p:sp>
        <p:sp>
          <p:nvSpPr>
            <p:cNvPr id="4" name="TextBox 4"/>
            <p:cNvSpPr txBox="1"/>
            <p:nvPr/>
          </p:nvSpPr>
          <p:spPr>
            <a:xfrm>
              <a:off x="0" y="1563875"/>
              <a:ext cx="11694228" cy="1359956"/>
            </a:xfrm>
            <a:prstGeom prst="rect">
              <a:avLst/>
            </a:prstGeom>
          </p:spPr>
          <p:txBody>
            <a:bodyPr lIns="0" tIns="0" rIns="0" bIns="0" rtlCol="0" anchor="t">
              <a:spAutoFit/>
            </a:bodyPr>
            <a:lstStyle/>
            <a:p>
              <a:pPr>
                <a:lnSpc>
                  <a:spcPts val="2761"/>
                </a:lnSpc>
              </a:pPr>
              <a:r>
                <a:rPr lang="en-US" sz="1972" spc="39">
                  <a:solidFill>
                    <a:srgbClr val="FFFFFF"/>
                  </a:solidFill>
                  <a:latin typeface="Muli"/>
                </a:rPr>
                <a:t>Mô tả: Cho phép quản trị viên có thể quản lý tất cả tài khoản đã đăng ký và cung cấp thông tin cho hệ thống</a:t>
              </a:r>
            </a:p>
            <a:p>
              <a:pPr>
                <a:lnSpc>
                  <a:spcPts val="2761"/>
                </a:lnSpc>
              </a:pPr>
              <a:endParaRPr lang="en-US" sz="1972" spc="39">
                <a:solidFill>
                  <a:srgbClr val="FFFFFF"/>
                </a:solidFill>
                <a:latin typeface="Muli"/>
              </a:endParaRPr>
            </a:p>
          </p:txBody>
        </p:sp>
        <p:sp>
          <p:nvSpPr>
            <p:cNvPr id="5" name="TextBox 5"/>
            <p:cNvSpPr txBox="1"/>
            <p:nvPr/>
          </p:nvSpPr>
          <p:spPr>
            <a:xfrm>
              <a:off x="0" y="-45023"/>
              <a:ext cx="11694228" cy="500525"/>
            </a:xfrm>
            <a:prstGeom prst="rect">
              <a:avLst/>
            </a:prstGeom>
          </p:spPr>
          <p:txBody>
            <a:bodyPr lIns="0" tIns="0" rIns="0" bIns="0" rtlCol="0" anchor="t">
              <a:spAutoFit/>
            </a:bodyPr>
            <a:lstStyle/>
            <a:p>
              <a:pPr>
                <a:lnSpc>
                  <a:spcPts val="3150"/>
                </a:lnSpc>
              </a:pPr>
              <a:r>
                <a:rPr lang="en-US" sz="2250" spc="45">
                  <a:solidFill>
                    <a:srgbClr val="FFFFFF"/>
                  </a:solidFill>
                  <a:latin typeface="Muli Bold"/>
                </a:rPr>
                <a:t>3.1 USECASE QUẢN LÝ TẤT CẢ TÀI KHOẢN</a:t>
              </a:r>
            </a:p>
          </p:txBody>
        </p:sp>
      </p:grpSp>
      <p:sp>
        <p:nvSpPr>
          <p:cNvPr id="6" name="AutoShape 6"/>
          <p:cNvSpPr/>
          <p:nvPr/>
        </p:nvSpPr>
        <p:spPr>
          <a:xfrm>
            <a:off x="-457200" y="-304800"/>
            <a:ext cx="2095500" cy="10896600"/>
          </a:xfrm>
          <a:prstGeom prst="rect">
            <a:avLst/>
          </a:prstGeom>
          <a:solidFill>
            <a:srgbClr val="FFFFFF"/>
          </a:solidFill>
        </p:spPr>
      </p:sp>
      <p:graphicFrame>
        <p:nvGraphicFramePr>
          <p:cNvPr id="7" name="Table 7"/>
          <p:cNvGraphicFramePr>
            <a:graphicFrameLocks noGrp="1"/>
          </p:cNvGraphicFramePr>
          <p:nvPr/>
        </p:nvGraphicFramePr>
        <p:xfrm>
          <a:off x="5240296" y="2064147"/>
          <a:ext cx="8012670" cy="8559800"/>
        </p:xfrm>
        <a:graphic>
          <a:graphicData uri="http://schemas.openxmlformats.org/drawingml/2006/table">
            <a:tbl>
              <a:tblPr/>
              <a:tblGrid>
                <a:gridCol w="4006335">
                  <a:extLst>
                    <a:ext uri="{9D8B030D-6E8A-4147-A177-3AD203B41FA5}">
                      <a16:colId xmlns:a16="http://schemas.microsoft.com/office/drawing/2014/main" val="20000"/>
                    </a:ext>
                  </a:extLst>
                </a:gridCol>
                <a:gridCol w="4006335">
                  <a:extLst>
                    <a:ext uri="{9D8B030D-6E8A-4147-A177-3AD203B41FA5}">
                      <a16:colId xmlns:a16="http://schemas.microsoft.com/office/drawing/2014/main" val="20001"/>
                    </a:ext>
                  </a:extLst>
                </a:gridCol>
              </a:tblGrid>
              <a:tr h="611861">
                <a:tc>
                  <a:txBody>
                    <a:bodyPr/>
                    <a:lstStyle/>
                    <a:p>
                      <a:pPr algn="l">
                        <a:lnSpc>
                          <a:spcPts val="3500"/>
                        </a:lnSpc>
                        <a:defRPr/>
                      </a:pPr>
                      <a:r>
                        <a:rPr lang="en-US" sz="2500">
                          <a:solidFill>
                            <a:srgbClr val="FFFFFF"/>
                          </a:solidFill>
                          <a:latin typeface="Muli"/>
                        </a:rPr>
                        <a:t>QUẢN TRỊ VIÊN THỰC HIỆN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3500"/>
                        </a:lnSpc>
                        <a:defRPr/>
                      </a:pPr>
                      <a:r>
                        <a:rPr lang="en-US" sz="2500">
                          <a:solidFill>
                            <a:srgbClr val="FFFFFF"/>
                          </a:solidFill>
                          <a:latin typeface="Muli"/>
                        </a:rPr>
                        <a:t>HỆ THỐNG HOẠT ĐỘNG</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548125">
                <a:tc>
                  <a:txBody>
                    <a:bodyPr/>
                    <a:lstStyle/>
                    <a:p>
                      <a:pPr algn="l">
                        <a:lnSpc>
                          <a:spcPts val="2800"/>
                        </a:lnSpc>
                        <a:defRPr/>
                      </a:pPr>
                      <a:r>
                        <a:rPr lang="en-US" sz="2000">
                          <a:solidFill>
                            <a:srgbClr val="FFFFFF"/>
                          </a:solidFill>
                          <a:latin typeface="Muli"/>
                        </a:rPr>
                        <a:t>1. Quản trị viên vào trang web</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548125">
                <a:tc>
                  <a:txBody>
                    <a:bodyPr/>
                    <a:lstStyle/>
                    <a:p>
                      <a:pPr algn="l">
                        <a:lnSpc>
                          <a:spcPts val="2800"/>
                        </a:lnSpc>
                        <a:defRPr/>
                      </a:pPr>
                      <a:r>
                        <a:rPr lang="en-US" sz="2000">
                          <a:solidFill>
                            <a:srgbClr val="FFFFFF"/>
                          </a:solidFill>
                          <a:latin typeface="Muli"/>
                        </a:rPr>
                        <a:t>2. Bấm nút Login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548125">
                <a:tc>
                  <a:txBody>
                    <a:bodyPr/>
                    <a:lstStyle/>
                    <a:p>
                      <a:pPr algn="l">
                        <a:lnSpc>
                          <a:spcPts val="2800"/>
                        </a:lnSpc>
                        <a:defRPr/>
                      </a:pPr>
                      <a:r>
                        <a:rPr lang="en-US" sz="2000">
                          <a:solidFill>
                            <a:srgbClr val="FFFFFF"/>
                          </a:solidFill>
                          <a:latin typeface="Muli"/>
                        </a:rPr>
                        <a:t>3. Đăng nhập vào với quyền quản trị viên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548125">
                <a:tc>
                  <a:txBody>
                    <a:bodyPr/>
                    <a:lstStyle/>
                    <a:p>
                      <a:pPr algn="l">
                        <a:lnSpc>
                          <a:spcPts val="2800"/>
                        </a:lnSpc>
                        <a:defRPr/>
                      </a:pPr>
                      <a:r>
                        <a:rPr lang="en-US" sz="2000">
                          <a:solidFill>
                            <a:srgbClr val="FFFFFF"/>
                          </a:solidFill>
                          <a:latin typeface="Muli"/>
                        </a:rPr>
                        <a:t>4. Bấm vào mục Account</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548125">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Muli"/>
                        </a:rPr>
                        <a:t>5. Truy cập đến trang quản lý tất cả tài khoản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1019768">
                <a:tc>
                  <a:txBody>
                    <a:bodyPr/>
                    <a:lstStyle/>
                    <a:p>
                      <a:pPr algn="l">
                        <a:lnSpc>
                          <a:spcPts val="2800"/>
                        </a:lnSpc>
                        <a:defRPr/>
                      </a:pPr>
                      <a:r>
                        <a:rPr lang="en-US" sz="2000">
                          <a:solidFill>
                            <a:srgbClr val="FFFFFF"/>
                          </a:solidFill>
                          <a:latin typeface="Muli"/>
                        </a:rPr>
                        <a:t>6. Sau đó quản trị viên có thể xem, thêm, xóa các đối tượng trong danh sách tài khoản đã được đăng ký trong hệ thống</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783946">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Muli"/>
                        </a:rPr>
                        <a:t>7. Hệ thống cập nhật dữ liệu tài khoản vào CSDL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grpSp>
        <p:nvGrpSpPr>
          <p:cNvPr id="2" name="Group 2"/>
          <p:cNvGrpSpPr/>
          <p:nvPr/>
        </p:nvGrpSpPr>
        <p:grpSpPr>
          <a:xfrm>
            <a:off x="2891319" y="2475395"/>
            <a:ext cx="10671424" cy="2668105"/>
            <a:chOff x="0" y="0"/>
            <a:chExt cx="14228565" cy="3557474"/>
          </a:xfrm>
        </p:grpSpPr>
        <p:sp>
          <p:nvSpPr>
            <p:cNvPr id="3" name="AutoShape 3"/>
            <p:cNvSpPr/>
            <p:nvPr/>
          </p:nvSpPr>
          <p:spPr>
            <a:xfrm>
              <a:off x="0" y="1238631"/>
              <a:ext cx="1132833" cy="47367"/>
            </a:xfrm>
            <a:prstGeom prst="rect">
              <a:avLst/>
            </a:prstGeom>
            <a:solidFill>
              <a:srgbClr val="FFFFFF"/>
            </a:solidFill>
          </p:spPr>
        </p:sp>
        <p:sp>
          <p:nvSpPr>
            <p:cNvPr id="4" name="TextBox 4"/>
            <p:cNvSpPr txBox="1"/>
            <p:nvPr/>
          </p:nvSpPr>
          <p:spPr>
            <a:xfrm>
              <a:off x="0" y="1913114"/>
              <a:ext cx="14228565" cy="1644360"/>
            </a:xfrm>
            <a:prstGeom prst="rect">
              <a:avLst/>
            </a:prstGeom>
          </p:spPr>
          <p:txBody>
            <a:bodyPr lIns="0" tIns="0" rIns="0" bIns="0" rtlCol="0" anchor="t">
              <a:spAutoFit/>
            </a:bodyPr>
            <a:lstStyle/>
            <a:p>
              <a:pPr>
                <a:lnSpc>
                  <a:spcPts val="3360"/>
                </a:lnSpc>
              </a:pPr>
              <a:r>
                <a:rPr lang="en-US" sz="2400" spc="48">
                  <a:solidFill>
                    <a:srgbClr val="FFFFFF"/>
                  </a:solidFill>
                  <a:latin typeface="Muli"/>
                </a:rPr>
                <a:t>Mô tả: Cho phép quản trị viên, khách hàng, người bán có thể quản lý, thay đổi thông tin tài khoản của mình như username, password, email</a:t>
              </a:r>
            </a:p>
            <a:p>
              <a:pPr>
                <a:lnSpc>
                  <a:spcPts val="3360"/>
                </a:lnSpc>
              </a:pPr>
              <a:endParaRPr lang="en-US" sz="2400" spc="48">
                <a:solidFill>
                  <a:srgbClr val="FFFFFF"/>
                </a:solidFill>
                <a:latin typeface="Muli"/>
              </a:endParaRPr>
            </a:p>
          </p:txBody>
        </p:sp>
        <p:sp>
          <p:nvSpPr>
            <p:cNvPr id="5" name="TextBox 5"/>
            <p:cNvSpPr txBox="1"/>
            <p:nvPr/>
          </p:nvSpPr>
          <p:spPr>
            <a:xfrm>
              <a:off x="0" y="-53984"/>
              <a:ext cx="14228565" cy="608201"/>
            </a:xfrm>
            <a:prstGeom prst="rect">
              <a:avLst/>
            </a:prstGeom>
          </p:spPr>
          <p:txBody>
            <a:bodyPr lIns="0" tIns="0" rIns="0" bIns="0" rtlCol="0" anchor="t">
              <a:spAutoFit/>
            </a:bodyPr>
            <a:lstStyle/>
            <a:p>
              <a:pPr>
                <a:lnSpc>
                  <a:spcPts val="3832"/>
                </a:lnSpc>
              </a:pPr>
              <a:r>
                <a:rPr lang="en-US" sz="2737" spc="54">
                  <a:solidFill>
                    <a:srgbClr val="FFFFFF"/>
                  </a:solidFill>
                  <a:latin typeface="Muli Bold"/>
                </a:rPr>
                <a:t>3.2 USECASE QUẢN LÝ THÔNG TIN CÁ NHÂN</a:t>
              </a:r>
            </a:p>
          </p:txBody>
        </p:sp>
      </p:grpSp>
      <p:sp>
        <p:nvSpPr>
          <p:cNvPr id="6" name="AutoShape 6"/>
          <p:cNvSpPr/>
          <p:nvPr/>
        </p:nvSpPr>
        <p:spPr>
          <a:xfrm>
            <a:off x="-457200" y="-304800"/>
            <a:ext cx="2095500" cy="10896600"/>
          </a:xfrm>
          <a:prstGeom prst="rect">
            <a:avLst/>
          </a:prstGeom>
          <a:solidFill>
            <a:srgbClr val="FFFFFF"/>
          </a:solidFill>
        </p:spPr>
      </p:sp>
      <p:sp>
        <p:nvSpPr>
          <p:cNvPr id="7" name="Freeform 7"/>
          <p:cNvSpPr/>
          <p:nvPr/>
        </p:nvSpPr>
        <p:spPr>
          <a:xfrm>
            <a:off x="5204828" y="4984750"/>
            <a:ext cx="8750363" cy="4933094"/>
          </a:xfrm>
          <a:custGeom>
            <a:avLst/>
            <a:gdLst/>
            <a:ahLst/>
            <a:cxnLst/>
            <a:rect l="l" t="t" r="r" b="b"/>
            <a:pathLst>
              <a:path w="8750363" h="4933094">
                <a:moveTo>
                  <a:pt x="0" y="0"/>
                </a:moveTo>
                <a:lnTo>
                  <a:pt x="8750363" y="0"/>
                </a:lnTo>
                <a:lnTo>
                  <a:pt x="8750363" y="4933094"/>
                </a:lnTo>
                <a:lnTo>
                  <a:pt x="0" y="4933094"/>
                </a:lnTo>
                <a:lnTo>
                  <a:pt x="0" y="0"/>
                </a:lnTo>
                <a:close/>
              </a:path>
            </a:pathLst>
          </a:custGeom>
          <a:blipFill>
            <a:blip r:embed="rId2"/>
            <a:stretch>
              <a:fillRect t="-6774" b="-16752"/>
            </a:stretch>
          </a:blipFill>
        </p:spPr>
      </p:sp>
      <p:sp>
        <p:nvSpPr>
          <p:cNvPr id="8" name="TextBox 8"/>
          <p:cNvSpPr txBox="1"/>
          <p:nvPr/>
        </p:nvSpPr>
        <p:spPr>
          <a:xfrm>
            <a:off x="2891319" y="1038225"/>
            <a:ext cx="13377381" cy="1086640"/>
          </a:xfrm>
          <a:prstGeom prst="rect">
            <a:avLst/>
          </a:prstGeom>
        </p:spPr>
        <p:txBody>
          <a:bodyPr lIns="0" tIns="0" rIns="0" bIns="0" rtlCol="0" anchor="t">
            <a:spAutoFit/>
          </a:bodyPr>
          <a:lstStyle/>
          <a:p>
            <a:pPr>
              <a:lnSpc>
                <a:spcPts val="8640"/>
              </a:lnSpc>
            </a:pPr>
            <a:r>
              <a:rPr lang="en-US" sz="7200">
                <a:solidFill>
                  <a:srgbClr val="FFFFFF"/>
                </a:solidFill>
                <a:latin typeface="Muli Bold"/>
              </a:rPr>
              <a:t>3. DANH SÁCH KỊCH BẢN</a:t>
            </a:r>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4844"/>
        </a:solidFill>
        <a:effectLst/>
      </p:bgPr>
    </p:bg>
    <p:spTree>
      <p:nvGrpSpPr>
        <p:cNvPr id="1" name=""/>
        <p:cNvGrpSpPr/>
        <p:nvPr/>
      </p:nvGrpSpPr>
      <p:grpSpPr>
        <a:xfrm>
          <a:off x="0" y="0"/>
          <a:ext cx="0" cy="0"/>
          <a:chOff x="0" y="0"/>
          <a:chExt cx="0" cy="0"/>
        </a:xfrm>
      </p:grpSpPr>
      <p:sp>
        <p:nvSpPr>
          <p:cNvPr id="2" name="AutoShape 2"/>
          <p:cNvSpPr/>
          <p:nvPr/>
        </p:nvSpPr>
        <p:spPr>
          <a:xfrm>
            <a:off x="-457200" y="-304800"/>
            <a:ext cx="2095500" cy="10896600"/>
          </a:xfrm>
          <a:prstGeom prst="rect">
            <a:avLst/>
          </a:prstGeom>
          <a:solidFill>
            <a:srgbClr val="FFFFFF"/>
          </a:solidFill>
        </p:spPr>
      </p:sp>
      <p:grpSp>
        <p:nvGrpSpPr>
          <p:cNvPr id="3" name="Group 3"/>
          <p:cNvGrpSpPr/>
          <p:nvPr/>
        </p:nvGrpSpPr>
        <p:grpSpPr>
          <a:xfrm>
            <a:off x="1847629" y="241167"/>
            <a:ext cx="9275870" cy="2319184"/>
            <a:chOff x="0" y="0"/>
            <a:chExt cx="12367827" cy="3092246"/>
          </a:xfrm>
        </p:grpSpPr>
        <p:sp>
          <p:nvSpPr>
            <p:cNvPr id="4" name="AutoShape 4"/>
            <p:cNvSpPr/>
            <p:nvPr/>
          </p:nvSpPr>
          <p:spPr>
            <a:xfrm>
              <a:off x="0" y="1076650"/>
              <a:ext cx="984687" cy="41173"/>
            </a:xfrm>
            <a:prstGeom prst="rect">
              <a:avLst/>
            </a:prstGeom>
            <a:solidFill>
              <a:srgbClr val="FFFFFF"/>
            </a:solidFill>
          </p:spPr>
        </p:sp>
        <p:sp>
          <p:nvSpPr>
            <p:cNvPr id="5" name="TextBox 5"/>
            <p:cNvSpPr txBox="1"/>
            <p:nvPr/>
          </p:nvSpPr>
          <p:spPr>
            <a:xfrm>
              <a:off x="0" y="1656699"/>
              <a:ext cx="12367827" cy="1435547"/>
            </a:xfrm>
            <a:prstGeom prst="rect">
              <a:avLst/>
            </a:prstGeom>
          </p:spPr>
          <p:txBody>
            <a:bodyPr lIns="0" tIns="0" rIns="0" bIns="0" rtlCol="0" anchor="t">
              <a:spAutoFit/>
            </a:bodyPr>
            <a:lstStyle/>
            <a:p>
              <a:pPr>
                <a:lnSpc>
                  <a:spcPts val="2920"/>
                </a:lnSpc>
              </a:pPr>
              <a:r>
                <a:rPr lang="en-US" sz="2086" spc="41">
                  <a:solidFill>
                    <a:srgbClr val="FFFFFF"/>
                  </a:solidFill>
                  <a:latin typeface="Muli"/>
                </a:rPr>
                <a:t>Mô tả: Cho phép quản trị viên, khách hàng, người bán có thể quản lý, thay đổi thông tin tài khoản của mình như username, password, email</a:t>
              </a:r>
            </a:p>
            <a:p>
              <a:pPr>
                <a:lnSpc>
                  <a:spcPts val="2920"/>
                </a:lnSpc>
              </a:pPr>
              <a:endParaRPr lang="en-US" sz="2086" spc="41">
                <a:solidFill>
                  <a:srgbClr val="FFFFFF"/>
                </a:solidFill>
                <a:latin typeface="Muli"/>
              </a:endParaRPr>
            </a:p>
          </p:txBody>
        </p:sp>
        <p:sp>
          <p:nvSpPr>
            <p:cNvPr id="6" name="TextBox 6"/>
            <p:cNvSpPr txBox="1"/>
            <p:nvPr/>
          </p:nvSpPr>
          <p:spPr>
            <a:xfrm>
              <a:off x="0" y="-54398"/>
              <a:ext cx="12367827" cy="536137"/>
            </a:xfrm>
            <a:prstGeom prst="rect">
              <a:avLst/>
            </a:prstGeom>
          </p:spPr>
          <p:txBody>
            <a:bodyPr lIns="0" tIns="0" rIns="0" bIns="0" rtlCol="0" anchor="t">
              <a:spAutoFit/>
            </a:bodyPr>
            <a:lstStyle/>
            <a:p>
              <a:pPr>
                <a:lnSpc>
                  <a:spcPts val="3331"/>
                </a:lnSpc>
              </a:pPr>
              <a:r>
                <a:rPr lang="en-US" sz="2379" spc="47">
                  <a:solidFill>
                    <a:srgbClr val="FFFFFF"/>
                  </a:solidFill>
                  <a:latin typeface="Muli Bold"/>
                </a:rPr>
                <a:t>3.2 USECASE QUẢN LÝ THÔNG TIN CÁ NHÂN</a:t>
              </a:r>
            </a:p>
          </p:txBody>
        </p:sp>
      </p:grpSp>
      <p:graphicFrame>
        <p:nvGraphicFramePr>
          <p:cNvPr id="7" name="Table 7"/>
          <p:cNvGraphicFramePr>
            <a:graphicFrameLocks noGrp="1"/>
          </p:cNvGraphicFramePr>
          <p:nvPr/>
        </p:nvGraphicFramePr>
        <p:xfrm>
          <a:off x="4794067" y="2505075"/>
          <a:ext cx="6517494" cy="8826500"/>
        </p:xfrm>
        <a:graphic>
          <a:graphicData uri="http://schemas.openxmlformats.org/drawingml/2006/table">
            <a:tbl>
              <a:tblPr/>
              <a:tblGrid>
                <a:gridCol w="3357477">
                  <a:extLst>
                    <a:ext uri="{9D8B030D-6E8A-4147-A177-3AD203B41FA5}">
                      <a16:colId xmlns:a16="http://schemas.microsoft.com/office/drawing/2014/main" val="20000"/>
                    </a:ext>
                  </a:extLst>
                </a:gridCol>
                <a:gridCol w="3160017">
                  <a:extLst>
                    <a:ext uri="{9D8B030D-6E8A-4147-A177-3AD203B41FA5}">
                      <a16:colId xmlns:a16="http://schemas.microsoft.com/office/drawing/2014/main" val="20001"/>
                    </a:ext>
                  </a:extLst>
                </a:gridCol>
              </a:tblGrid>
              <a:tr h="828771">
                <a:tc>
                  <a:txBody>
                    <a:bodyPr/>
                    <a:lstStyle/>
                    <a:p>
                      <a:pPr algn="l">
                        <a:lnSpc>
                          <a:spcPts val="3079"/>
                        </a:lnSpc>
                        <a:defRPr/>
                      </a:pPr>
                      <a:r>
                        <a:rPr lang="en-US" sz="2200">
                          <a:solidFill>
                            <a:srgbClr val="FFFFFF"/>
                          </a:solidFill>
                          <a:latin typeface="Muli"/>
                        </a:rPr>
                        <a:t>QUẢN TRỊ VIÊN, KHÁCH HÀNG, NGƯỜI BÁN THỰC HIỆN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3079"/>
                        </a:lnSpc>
                        <a:defRPr/>
                      </a:pPr>
                      <a:r>
                        <a:rPr lang="en-US" sz="2200">
                          <a:solidFill>
                            <a:srgbClr val="FFFFFF"/>
                          </a:solidFill>
                          <a:latin typeface="Muli"/>
                        </a:rPr>
                        <a:t>HỆ THỐNG HOẠT ĐỘNG</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548264">
                <a:tc>
                  <a:txBody>
                    <a:bodyPr/>
                    <a:lstStyle/>
                    <a:p>
                      <a:pPr algn="l">
                        <a:lnSpc>
                          <a:spcPts val="2800"/>
                        </a:lnSpc>
                        <a:defRPr/>
                      </a:pPr>
                      <a:r>
                        <a:rPr lang="en-US" sz="2000">
                          <a:solidFill>
                            <a:srgbClr val="FFFFFF"/>
                          </a:solidFill>
                          <a:latin typeface="Muli"/>
                        </a:rPr>
                        <a:t>1. Truy cập vào trang web</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784145">
                <a:tc>
                  <a:txBody>
                    <a:bodyPr/>
                    <a:lstStyle/>
                    <a:p>
                      <a:pPr algn="l">
                        <a:lnSpc>
                          <a:spcPts val="2800"/>
                        </a:lnSpc>
                        <a:defRPr/>
                      </a:pPr>
                      <a:r>
                        <a:rPr lang="en-US" sz="2000">
                          <a:solidFill>
                            <a:srgbClr val="FFFFFF"/>
                          </a:solidFill>
                          <a:latin typeface="Muli"/>
                        </a:rPr>
                        <a:t>2. Đăng nhập vào trang web với quyền của mình</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548264">
                <a:tc>
                  <a:txBody>
                    <a:bodyPr/>
                    <a:lstStyle/>
                    <a:p>
                      <a:pPr algn="l">
                        <a:lnSpc>
                          <a:spcPts val="2800"/>
                        </a:lnSpc>
                        <a:defRPr/>
                      </a:pPr>
                      <a:r>
                        <a:rPr lang="en-US" sz="2000">
                          <a:solidFill>
                            <a:srgbClr val="FFFFFF"/>
                          </a:solidFill>
                          <a:latin typeface="Muli"/>
                        </a:rPr>
                        <a:t>3. Bấm vào mục Edit Profile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784145">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Muli"/>
                        </a:rPr>
                        <a:t>4. Truy cập đến trang cho phép cập nhật thông tin tài khoản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548264">
                <a:tc>
                  <a:txBody>
                    <a:bodyPr/>
                    <a:lstStyle/>
                    <a:p>
                      <a:pPr algn="l">
                        <a:lnSpc>
                          <a:spcPts val="2800"/>
                        </a:lnSpc>
                        <a:defRPr/>
                      </a:pPr>
                      <a:r>
                        <a:rPr lang="en-US" sz="2000">
                          <a:solidFill>
                            <a:srgbClr val="FFFFFF"/>
                          </a:solidFill>
                          <a:latin typeface="Muli"/>
                        </a:rPr>
                        <a:t>5. Nhập thông tin cần thay đổi</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784145">
                <a:tc>
                  <a:txBody>
                    <a:bodyPr/>
                    <a:lstStyle/>
                    <a:p>
                      <a:pPr algn="l">
                        <a:lnSpc>
                          <a:spcPts val="839"/>
                        </a:lnSpc>
                        <a:defRPr/>
                      </a:pPr>
                      <a:r>
                        <a:rPr lang="en-US" sz="600">
                          <a:solidFill>
                            <a:srgbClr val="FFFFFF"/>
                          </a:solidFill>
                          <a:latin typeface="Muli"/>
                        </a:rPr>
                        <a:t> </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Muli"/>
                        </a:rPr>
                        <a:t>6. Hệ thống cập nhật thông tin tài khoản trong CSDL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2592</Words>
  <Application>Microsoft Office PowerPoint</Application>
  <PresentationFormat>Custom</PresentationFormat>
  <Paragraphs>290</Paragraphs>
  <Slides>66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Muli Ultra-Bold</vt:lpstr>
      <vt:lpstr>Muli Bold</vt:lpstr>
      <vt:lpstr>Muli</vt:lpstr>
      <vt:lpstr>Muli Semi-Bold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lá và Trắng Doanh nghiệp Bán hàng Tiếp thị Bản thuyết trình</dc:title>
  <cp:lastModifiedBy>Windows User</cp:lastModifiedBy>
  <cp:revision>4</cp:revision>
  <dcterms:created xsi:type="dcterms:W3CDTF">2006-08-16T00:00:00Z</dcterms:created>
  <dcterms:modified xsi:type="dcterms:W3CDTF">2023-12-15T17:14:30Z</dcterms:modified>
  <dc:identifier>DAF29_m5Now</dc:identifier>
</cp:coreProperties>
</file>